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7" r:id="rId4"/>
    <p:sldMasterId id="214748369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</p:sldIdLst>
  <p:sldSz cy="5143500" cx="9144000"/>
  <p:notesSz cx="6858000" cy="9144000"/>
  <p:embeddedFontLst>
    <p:embeddedFont>
      <p:font typeface="Helvetica Neue"/>
      <p:regular r:id="rId77"/>
      <p:bold r:id="rId78"/>
      <p:italic r:id="rId79"/>
      <p:boldItalic r:id="rId80"/>
    </p:embeddedFont>
    <p:embeddedFont>
      <p:font typeface="Source Sans Pro"/>
      <p:regular r:id="rId81"/>
      <p:bold r:id="rId82"/>
      <p:italic r:id="rId83"/>
      <p:boldItalic r:id="rId8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SourceSansPro-boldItalic.fntdata"/><Relationship Id="rId83" Type="http://schemas.openxmlformats.org/officeDocument/2006/relationships/font" Target="fonts/SourceSansPro-italic.fntdata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HelveticaNeue-boldItalic.fntdata"/><Relationship Id="rId82" Type="http://schemas.openxmlformats.org/officeDocument/2006/relationships/font" Target="fonts/SourceSansPro-bold.fntdata"/><Relationship Id="rId81" Type="http://schemas.openxmlformats.org/officeDocument/2006/relationships/font" Target="fonts/SourceSansPr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font" Target="fonts/HelveticaNeue-regular.fntdata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font" Target="fonts/HelveticaNeue-italic.fntdata"/><Relationship Id="rId34" Type="http://schemas.openxmlformats.org/officeDocument/2006/relationships/slide" Target="slides/slide28.xml"/><Relationship Id="rId78" Type="http://schemas.openxmlformats.org/officeDocument/2006/relationships/font" Target="fonts/HelveticaNeue-bold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5e97d0f54e_0_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5e97d0f54e_0_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</a:t>
            </a:r>
            <a:r>
              <a:rPr lang="en"/>
              <a:t> recently released a new report on how to avoid these problems.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One of the authors is here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It can help you set projects up for success by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asking the right questions,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identifying the right outcomes,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5e97d0f54e_0_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5e97d0f54e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report details the basic principles of modern software design.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/>
              <a:t>User-centered design - </a:t>
            </a:r>
            <a:r>
              <a:rPr lang="en"/>
              <a:t>Ongoing research with users and prioritizing around their needs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Product - </a:t>
            </a:r>
            <a:r>
              <a:rPr lang="en">
                <a:solidFill>
                  <a:schemeClr val="dk1"/>
                </a:solidFill>
              </a:rPr>
              <a:t>Understanding where you’re headed, balancing user and business needs, course correcting as needed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/>
              <a:t>Agile</a:t>
            </a:r>
            <a:r>
              <a:rPr lang="en"/>
              <a:t> - Developing working software delivered in short cycles, always re-evaluating as you go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/>
              <a:t>DevOps</a:t>
            </a:r>
            <a:r>
              <a:rPr lang="en"/>
              <a:t> - Sometimes DevSecOps - Powering that continuous delivery to users through deployment automations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/>
              <a:t>Modular contracting</a:t>
            </a:r>
            <a:r>
              <a:rPr lang="en"/>
              <a:t> - Contracting methodology that supports agile, smaller agreements, focused on objectives not deliverables.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/>
              <a:t>Loosely-coupled</a:t>
            </a:r>
            <a:r>
              <a:rPr lang="en"/>
              <a:t> -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Technical architecture approach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discrete components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communicating through APIs,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as opposed to a tightly-coupled monolithic architecture.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5e97d0f54e_0_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5e97d0f54e_0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That’s all fine, but how do we get there?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5e97d0f54e_0_7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5e97d0f54e_0_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As always, bit by bit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Incremental work most fundamental thread in 18F’s work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Core to modern software development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sngStrik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5ec0205453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5ec0205453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Each concept is an area of practice worth growing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These concepts are reinforcing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For example,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hard to follow user needs when contract has fixed functional deliverables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Not getting benefits of practicing Agile if you can’t </a:t>
            </a:r>
            <a:r>
              <a:rPr lang="en"/>
              <a:t>continuously</a:t>
            </a:r>
            <a:r>
              <a:rPr lang="en"/>
              <a:t> deploy to users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5ec0205453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5ec0205453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focus on this aspect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can feel like the most overwhelming aspect.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Especially for our context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struggling with either legacy systems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black-box system that was built for us that we don’t fully understand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you have a large, monolithic, or mission-critical system, modernizing the system is daunting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/>
              <a:t>How can you start to unwind such a system?</a:t>
            </a:r>
            <a:endParaRPr b="1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5ec0205453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5ec0205453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5ec0205453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5ec0205453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5ec0205453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5ec0205453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Remember what we said before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e97d0f54e_0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e97d0f54e_0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We’re going to look at a technical strategy that addresses just this situation.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different names, same concept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e97d0f54e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5e97d0f54e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Hi, I’m Ed Mullen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I’m a strategist at 18F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18F is a tech consultancy within GSA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We do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We work with federal and state agencies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is our team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That’s me in the back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I’m always in the back of photos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I’ve worked with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CMS, FNS, ACF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several states on projects in the health and human services space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Prior to 18F I worked at HHS for a while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Lead user experience for HealthCare.gov in 2010 and again in 2012/13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5e97d0f54e_0_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5e97d0f54e_0_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Sometimes it’s called The strangler pattern comes from Martin Fowler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refers to the Strangler Fig, which starts in the upper branches of a host tree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Grows and grows and eventually overtakes the host tree, strangling 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But “strangler” is a pretty violent term, and I avoid it for that reason.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Martin Fowler does too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5e97d0f54e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5e97d0f54e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Encapsulation is very similar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It’s the idea that you shouldn’t need to know how a system works to use it.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5e97d0f54e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5e97d0f54e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encasement strategy is a term we’ve used at 18F for a while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It relates fragile legacy systems to a radioactive nuclear site like Chernobyl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both are things that are scary to touch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It’s a bit hyperbolic, but this is the term I tend to use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5e97d0f54e_0_8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5e97d0f54e_0_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So here’s the basic idea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5e97d0f54e_0_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5e97d0f54e_0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Here’s the basic idea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You’ve got your existing system, a front-end interface and the backend components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They’ve been around for a long time, have a bunch of brittle pieces, and people are afraid to change it too much because everyone relies on it and no one is sure how it all works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5e97d0f54e_0_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5e97d0f54e_0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Using the Encasement strategy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you want to build a new component, you build new functionality next to the old system, without really touching it too much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5e97d0f54e_0_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5e97d0f54e_0_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order to use data or functions from the legacy system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 API layer is built.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API means </a:t>
            </a:r>
            <a:r>
              <a:rPr lang="en"/>
              <a:t>Application Programming Interface, and in general is a way for one application/program/system to interact with another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API here is sort of translation layer between systems, allowing them to communicate regardless of the technology used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It allows the new system to send and </a:t>
            </a:r>
            <a:r>
              <a:rPr lang="en"/>
              <a:t>receive</a:t>
            </a:r>
            <a:r>
              <a:rPr lang="en"/>
              <a:t> the necessary data without having to worry about what’s going on inside the old system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It also acts as a pivot point, loosely coupling the new system to the legacy system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5e97d0f54e_0_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5e97d0f54e_0_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New functionality gains adoption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You turning off old functionality as it is replaced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5e97d0f54e_0_8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5e97d0f54e_0_8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You do the same thing with the backend systems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Gradually shifting responsibilities from the old backend to new backend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5e97d0f54e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5e97d0f54e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Once you’ve shifted all the front and back end functionality over to the new system,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5e97d0f54e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5e97d0f54e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work in this field because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want to help people get the benefits they deserve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and are entitled to.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5e97d0f54e_0_8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5e97d0f54e_0_8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You can shut down the old system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That means you can shut down that on-prem data center, having moved everything to the cloud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Or dedicate ongoing resources to run all the manual processes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(other modernization goal)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There was no big bang launch here, just gradually rolling out new features, turning off old parts, until you finally have everything modernized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But really, this image is a bit of a lie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5e97d0f54e_0_8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5e97d0f54e_0_8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Developing this API layer </a:t>
            </a:r>
            <a:r>
              <a:rPr lang="en"/>
              <a:t>opens up a wide range of possibilities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ability to build separate, smaller, more focused tools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Involve multiple vendors in smaller procurements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Leverage in-house talent to build components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is what we mean by “loosely-coupled architecture or systems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Different components, interacting with each other through well-defined APIs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each system doing its own thing, blissfully unaware of the other systems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but getting everything they need through the APIs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e97d0f54e_0_9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e97d0f54e_0_9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So now let’s look at how the encasement strategy can actually transform an application people use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5e97d0f54e_0_9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5e97d0f54e_0_9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 here is our legacy system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Let’s say this is an application eligibility workers use to do their work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5e97d0f54e_0_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5e97d0f54e_0_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We’ve got a homepage or start screen.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5ec0205453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5ec0205453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We’ve got four tasks, or complete series of steps that a user needs to take to accomplish a piece of work.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5e97d0f54e_0_9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5e97d0f54e_0_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And then we’ve got work we know about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things we know we need to improve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5e97d0f54e_0_9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5e97d0f54e_0_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And things we learn through research with or users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5e97d0f54e_0_9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5e97d0f54e_0_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first thing we have to do is prioritize our work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This is part of adopting a “product” mentality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This is about more than technology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can’t do everything at once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Need to direct our work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We c</a:t>
            </a:r>
            <a:r>
              <a:rPr lang="en"/>
              <a:t>reate a prioritized backlog of work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constantly re-</a:t>
            </a:r>
            <a:r>
              <a:rPr lang="en"/>
              <a:t>evaluate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Not a sequential order burning fires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5e97d0f54e_0_9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5e97d0f54e_0_9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Early on, we’ll want to prioritize learning 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existing data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our old backend systems 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building with agile methods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new technologies such as cloud environment, 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deployment methods 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security requirements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Pick 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meaningful things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deliver real value to users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don’t bite off too much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Also pick things that help you gain confidence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building your new APIs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knowing you can deliver this way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focus on reading data from your old systems, maybe hold off on write activities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5e97d0f54e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5e97d0f54e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rely on a variety of technical systems to ensure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eligible</a:t>
            </a:r>
            <a:r>
              <a:rPr lang="en"/>
              <a:t> people get enrolled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benefits are issued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providers get paid for the care they provide.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Program success is dependent on the efficacy of the underlying technical infrastructure.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5e97d0f54e_0_9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5e97d0f54e_0_9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old application and our prioritized work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red box = new task/module/procurement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in the top priority slot.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We’ll work on that first.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5e97d0f54e_0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5e97d0f54e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searching for a person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where a user looks for a specific person to work their case.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5e97d0f54e_0_1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5e97d0f54e_0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We introduce the new module to our system.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We’ll call it E2.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It’s an alternate experience that focused on the same task as the legacy E task.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We launch it alongside the existing workflow.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Users can use either the old method or the new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5e97d0f54e_0_1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5e97d0f54e_0_1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Once E2 has been adopted, the legacy E experience can be hidden.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5e97d0f54e_0_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5e97d0f54e_0_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Maybe our next task is</a:t>
            </a:r>
            <a:r>
              <a:rPr lang="en"/>
              <a:t> recertifying eligibility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5e97d0f54e_0_1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5e97d0f54e_0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We introduce the recertification workflow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Shown here as D2.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5e97d0f54e_0_10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5e97d0f54e_0_1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With adoption of the new recertification, we hide the legacy D experience.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Note how we’re shifting responsibilities from the old system to the new one.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And we’re running them alongside existing legacy experiences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5e97d0f54e_0_10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5e97d0f54e_0_10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N</a:t>
            </a:r>
            <a:r>
              <a:rPr lang="en"/>
              <a:t>ew priority is focused on a new homepage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The new homepage module provides navigation to both legacy and new experiences.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5e97d0f54e_0_1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5e97d0f54e_0_1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Maybe we add new functionality not in legacy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5e97d0f54e_0_10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5e97d0f54e_0_10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Them maybe we improve one of our new tasks further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5e97d0f54e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5e97d0f54e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Compliance is not the goal.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want these systems to work well.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We’ve seen the impact these programs can have.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know they save lives.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Maybe we were once enrolled in these programs, or members of our families.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5e97d0f54e_0_10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5e97d0f54e_0_10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And then we replace another workflow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5e97d0f54e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5e97d0f54e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And another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5e97d0f54e_0_10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5e97d0f54e_0_1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After launching a number of modules,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have a system that’s been iteratively transformed.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maintain a roadmap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continue making incremental improvements.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5e97d0f54e_0_10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5e97d0f54e_0_10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Will </a:t>
            </a:r>
            <a:r>
              <a:rPr lang="en">
                <a:solidFill>
                  <a:schemeClr val="dk1"/>
                </a:solidFill>
              </a:rPr>
              <a:t>experience be disjointed?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some tasks in old way and some in new?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Yup. that’s fine.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Forward motion is better than perfect consistency.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Here are a few tips that make it manageable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5e97d0f54e_0_10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5e97d0f54e_0_10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Use the homepage for navigation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facilitate global navigation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aggregating links to anything necessary up front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You can avoid updating all you global navs by teaching folks to navigate from the home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5e97d0f54e_0_10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5e97d0f54e_0_10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Navigation is always difficult.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Once set, it can be difficult to change.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Users get used to it. Stakeholders fight over it.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Adopting a “hub-and-spoke” approach to global navigation.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Teams building a module don’t need to think about global nav,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just link back home.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5e97d0f54e_0_1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5e97d0f54e_0_1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Some services will need to be exposed across pages: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Each module needs to be aware of the user’s identity.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Use search is a first class means of navigation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accessible in each workflow.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5e97d0f54e_0_1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5e97d0f54e_0_1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will look different if the application interface you are updating is not a web-based application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If you have a green screen system or software that is installed on each eligibility worker’s computer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You’ll do it a bit differently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Users can’t just follow links between old pages and new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Context switching is real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Still, follow a similar process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Identify meaningful tasks that can be built anew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fully be completed in the new system to avoid context switching.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5e97d0f54e_0_10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5e97d0f54e_0_10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5e97d0f54e_0_10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5e97d0f54e_0_10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You’ll be optimized for change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Priorities change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You should be able to respond to changing needs of your workers and clients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Building out that API layer makes that easier.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Optimized for change.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e97d0f54e_0_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e97d0f54e_0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But none of these systems are perfect.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we’re honest, many are really struggling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Everyone has either outdated legacy systems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or expensive newer systems we barely understand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Few can quickly deploy new functionality or tools.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5e97d0f54e_0_10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5e97d0f54e_0_1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Deliver value faster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As pieces are developed, they are quickly rolled out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You don’t have to wait until everything you’ve dreamed of is finished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Roll em’out and test them with users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Deliver value faster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5ec0205453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5ec0205453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Reduced risk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You’re building smaller pieces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Run concurrently for a short time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Make switchover when proven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Risk is scoped the the smaller workflow, rather than the broad system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Reduced risk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5e97d0f54e_0_1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5e97d0f54e_0_1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Less vendor dependency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With APIs, vendors don’t need to understand the whole system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one vendor doesn’t work out, you can hire another one with less startup costs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Or multiple vendors can be working on different pieces without coordinating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Your well-documented APIs allow them to get started fast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Less vendor dependency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5e97d0f54e_0_1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5e97d0f54e_0_1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Become open to unanticipated uses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With API-layer in front of your backend systems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you’re able to explore new opportunities you hadn’t planned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Say commodity workflow management system -  optimize application processing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Plug into APIs quickly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“commodity” = truly ready to use out of the box,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Connect the workflow system through your APIs and start using the product instead of building one yourself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Become open to unanticipated uses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5e97d0f54e_0_1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5e97d0f54e_0_1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Use the APIs of others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When loosely-coupled, and pieces are talking to each other through your APIs, you also become prepared to use APIs of others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Maybe it’s an authentication service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Sending SMS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Some of you may remember MAGI-in-the-Cloud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That’s one example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5e97d0f54e_0_1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5e97d0f54e_0_1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Another example: Eligibility APIs Initiative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We’re e</a:t>
            </a:r>
            <a:r>
              <a:rPr lang="en"/>
              <a:t>xploring the idea of sharing eligibility criteria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across multiple states via APIs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reduce the work states need to build in their own systems.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5e97d0f54e_0_1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5e97d0f54e_0_1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As I said before, modernizing these systems is hard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We’ve had success using this approach, but it’s a long road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Hopefully this provides some food for thought.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5ec0205453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5ec0205453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Public transit - another complex system in need of modernization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Cermak-McCormick Place stop on the Green line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Taken a similar approach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engineered and constructed around existing structure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while maintaining full transit service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5ec0205453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5ec0205453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They adding new structure alongside old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They maintained service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Not sure if they intend to remove the original structure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Important to state building software is not like constructing physical structures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That’s often a problematic metaphor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But they are thinking about how they can make it work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all need to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5e97d0f54e_0_1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5e97d0f54e_0_1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I’ll leave this up here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We’ve got a number of people to talk to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Portfolio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Me,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Robin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Link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happy to answer questions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Greg Walker here to help with some of the meatier technical questions you may have.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5e97d0f54e_0_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5e97d0f54e_0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Improvement efforts are often problematic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 don’t need to tell you all, or give examples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5e97d0f54e_0_1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5e97d0f54e_0_1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e97d0f54e_0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e97d0f54e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5e97d0f54e_0_7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5e97d0f54e_0_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There are many reasons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Some include READ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20" Type="http://schemas.openxmlformats.org/officeDocument/2006/relationships/image" Target="../media/image21.png"/><Relationship Id="rId22" Type="http://schemas.openxmlformats.org/officeDocument/2006/relationships/image" Target="../media/image22.png"/><Relationship Id="rId21" Type="http://schemas.openxmlformats.org/officeDocument/2006/relationships/image" Target="../media/image23.png"/><Relationship Id="rId24" Type="http://schemas.openxmlformats.org/officeDocument/2006/relationships/image" Target="../media/image25.png"/><Relationship Id="rId23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2.png"/><Relationship Id="rId26" Type="http://schemas.openxmlformats.org/officeDocument/2006/relationships/image" Target="../media/image30.png"/><Relationship Id="rId25" Type="http://schemas.openxmlformats.org/officeDocument/2006/relationships/image" Target="../media/image27.png"/><Relationship Id="rId28" Type="http://schemas.openxmlformats.org/officeDocument/2006/relationships/image" Target="../media/image26.png"/><Relationship Id="rId27" Type="http://schemas.openxmlformats.org/officeDocument/2006/relationships/image" Target="../media/image24.png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29" Type="http://schemas.openxmlformats.org/officeDocument/2006/relationships/image" Target="../media/image35.png"/><Relationship Id="rId7" Type="http://schemas.openxmlformats.org/officeDocument/2006/relationships/image" Target="../media/image6.png"/><Relationship Id="rId8" Type="http://schemas.openxmlformats.org/officeDocument/2006/relationships/image" Target="../media/image3.png"/><Relationship Id="rId31" Type="http://schemas.openxmlformats.org/officeDocument/2006/relationships/image" Target="../media/image29.png"/><Relationship Id="rId30" Type="http://schemas.openxmlformats.org/officeDocument/2006/relationships/image" Target="../media/image32.png"/><Relationship Id="rId11" Type="http://schemas.openxmlformats.org/officeDocument/2006/relationships/image" Target="../media/image5.png"/><Relationship Id="rId33" Type="http://schemas.openxmlformats.org/officeDocument/2006/relationships/image" Target="../media/image38.png"/><Relationship Id="rId10" Type="http://schemas.openxmlformats.org/officeDocument/2006/relationships/image" Target="../media/image15.png"/><Relationship Id="rId32" Type="http://schemas.openxmlformats.org/officeDocument/2006/relationships/image" Target="../media/image28.png"/><Relationship Id="rId13" Type="http://schemas.openxmlformats.org/officeDocument/2006/relationships/image" Target="../media/image16.png"/><Relationship Id="rId35" Type="http://schemas.openxmlformats.org/officeDocument/2006/relationships/image" Target="../media/image37.png"/><Relationship Id="rId12" Type="http://schemas.openxmlformats.org/officeDocument/2006/relationships/image" Target="../media/image12.png"/><Relationship Id="rId34" Type="http://schemas.openxmlformats.org/officeDocument/2006/relationships/image" Target="../media/image34.png"/><Relationship Id="rId15" Type="http://schemas.openxmlformats.org/officeDocument/2006/relationships/image" Target="../media/image11.png"/><Relationship Id="rId37" Type="http://schemas.openxmlformats.org/officeDocument/2006/relationships/image" Target="../media/image43.png"/><Relationship Id="rId14" Type="http://schemas.openxmlformats.org/officeDocument/2006/relationships/image" Target="../media/image10.png"/><Relationship Id="rId36" Type="http://schemas.openxmlformats.org/officeDocument/2006/relationships/image" Target="../media/image33.png"/><Relationship Id="rId17" Type="http://schemas.openxmlformats.org/officeDocument/2006/relationships/image" Target="../media/image9.png"/><Relationship Id="rId16" Type="http://schemas.openxmlformats.org/officeDocument/2006/relationships/image" Target="../media/image112.png"/><Relationship Id="rId38" Type="http://schemas.openxmlformats.org/officeDocument/2006/relationships/image" Target="../media/image39.png"/><Relationship Id="rId19" Type="http://schemas.openxmlformats.org/officeDocument/2006/relationships/image" Target="../media/image20.png"/><Relationship Id="rId18" Type="http://schemas.openxmlformats.org/officeDocument/2006/relationships/image" Target="../media/image1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/Relationships>
</file>

<file path=ppt/slideLayouts/_rels/slideLayout45.xml.rels><?xml version="1.0" encoding="UTF-8" standalone="yes"?><Relationships xmlns="http://schemas.openxmlformats.org/package/2006/relationships"><Relationship Id="rId20" Type="http://schemas.openxmlformats.org/officeDocument/2006/relationships/image" Target="../media/image56.png"/><Relationship Id="rId22" Type="http://schemas.openxmlformats.org/officeDocument/2006/relationships/image" Target="../media/image63.png"/><Relationship Id="rId21" Type="http://schemas.openxmlformats.org/officeDocument/2006/relationships/image" Target="../media/image58.png"/><Relationship Id="rId24" Type="http://schemas.openxmlformats.org/officeDocument/2006/relationships/image" Target="../media/image67.png"/><Relationship Id="rId23" Type="http://schemas.openxmlformats.org/officeDocument/2006/relationships/image" Target="../media/image66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Relationship Id="rId3" Type="http://schemas.openxmlformats.org/officeDocument/2006/relationships/image" Target="../media/image46.png"/><Relationship Id="rId4" Type="http://schemas.openxmlformats.org/officeDocument/2006/relationships/image" Target="../media/image42.png"/><Relationship Id="rId9" Type="http://schemas.openxmlformats.org/officeDocument/2006/relationships/image" Target="../media/image50.png"/><Relationship Id="rId26" Type="http://schemas.openxmlformats.org/officeDocument/2006/relationships/image" Target="../media/image65.png"/><Relationship Id="rId25" Type="http://schemas.openxmlformats.org/officeDocument/2006/relationships/image" Target="../media/image68.png"/><Relationship Id="rId28" Type="http://schemas.openxmlformats.org/officeDocument/2006/relationships/image" Target="../media/image76.png"/><Relationship Id="rId27" Type="http://schemas.openxmlformats.org/officeDocument/2006/relationships/image" Target="../media/image64.png"/><Relationship Id="rId5" Type="http://schemas.openxmlformats.org/officeDocument/2006/relationships/image" Target="../media/image49.png"/><Relationship Id="rId6" Type="http://schemas.openxmlformats.org/officeDocument/2006/relationships/image" Target="../media/image55.png"/><Relationship Id="rId29" Type="http://schemas.openxmlformats.org/officeDocument/2006/relationships/image" Target="../media/image69.png"/><Relationship Id="rId7" Type="http://schemas.openxmlformats.org/officeDocument/2006/relationships/image" Target="../media/image45.png"/><Relationship Id="rId8" Type="http://schemas.openxmlformats.org/officeDocument/2006/relationships/image" Target="../media/image53.png"/><Relationship Id="rId31" Type="http://schemas.openxmlformats.org/officeDocument/2006/relationships/image" Target="../media/image115.png"/><Relationship Id="rId30" Type="http://schemas.openxmlformats.org/officeDocument/2006/relationships/image" Target="../media/image72.png"/><Relationship Id="rId11" Type="http://schemas.openxmlformats.org/officeDocument/2006/relationships/image" Target="../media/image48.png"/><Relationship Id="rId33" Type="http://schemas.openxmlformats.org/officeDocument/2006/relationships/image" Target="../media/image70.png"/><Relationship Id="rId10" Type="http://schemas.openxmlformats.org/officeDocument/2006/relationships/image" Target="../media/image47.png"/><Relationship Id="rId32" Type="http://schemas.openxmlformats.org/officeDocument/2006/relationships/image" Target="../media/image73.png"/><Relationship Id="rId13" Type="http://schemas.openxmlformats.org/officeDocument/2006/relationships/image" Target="../media/image54.png"/><Relationship Id="rId35" Type="http://schemas.openxmlformats.org/officeDocument/2006/relationships/image" Target="../media/image74.png"/><Relationship Id="rId12" Type="http://schemas.openxmlformats.org/officeDocument/2006/relationships/image" Target="../media/image51.png"/><Relationship Id="rId34" Type="http://schemas.openxmlformats.org/officeDocument/2006/relationships/image" Target="../media/image75.png"/><Relationship Id="rId15" Type="http://schemas.openxmlformats.org/officeDocument/2006/relationships/image" Target="../media/image59.png"/><Relationship Id="rId37" Type="http://schemas.openxmlformats.org/officeDocument/2006/relationships/image" Target="../media/image71.png"/><Relationship Id="rId14" Type="http://schemas.openxmlformats.org/officeDocument/2006/relationships/image" Target="../media/image57.png"/><Relationship Id="rId36" Type="http://schemas.openxmlformats.org/officeDocument/2006/relationships/image" Target="../media/image82.png"/><Relationship Id="rId17" Type="http://schemas.openxmlformats.org/officeDocument/2006/relationships/image" Target="../media/image60.png"/><Relationship Id="rId39" Type="http://schemas.openxmlformats.org/officeDocument/2006/relationships/hyperlink" Target="https://picons.me/" TargetMode="External"/><Relationship Id="rId16" Type="http://schemas.openxmlformats.org/officeDocument/2006/relationships/image" Target="../media/image52.png"/><Relationship Id="rId38" Type="http://schemas.openxmlformats.org/officeDocument/2006/relationships/image" Target="../media/image77.png"/><Relationship Id="rId19" Type="http://schemas.openxmlformats.org/officeDocument/2006/relationships/image" Target="../media/image61.png"/><Relationship Id="rId18" Type="http://schemas.openxmlformats.org/officeDocument/2006/relationships/image" Target="../media/image6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pages-staging.18f.gov/brand/#colors" TargetMode="External"/><Relationship Id="rId3" Type="http://schemas.openxmlformats.org/officeDocument/2006/relationships/image" Target="../media/image8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Dark" type="title">
  <p:cSld name="TITLE">
    <p:bg>
      <p:bgPr>
        <a:solidFill>
          <a:srgbClr val="1C304A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8450" y="525013"/>
            <a:ext cx="7386600" cy="16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5000"/>
              <a:buNone/>
              <a:defRPr b="1" sz="50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35281" y="2270704"/>
            <a:ext cx="4389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1400"/>
              <a:buNone/>
              <a:defRPr sz="1400">
                <a:solidFill>
                  <a:srgbClr val="00C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400"/>
              <a:buNone/>
              <a:defRPr>
                <a:solidFill>
                  <a:srgbClr val="206E7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400"/>
              <a:buNone/>
              <a:defRPr>
                <a:solidFill>
                  <a:srgbClr val="206E7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200"/>
              <a:buNone/>
              <a:defRPr>
                <a:solidFill>
                  <a:srgbClr val="206E7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000"/>
              <a:buNone/>
              <a:defRPr>
                <a:solidFill>
                  <a:srgbClr val="206E7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2" type="subTitle"/>
          </p:nvPr>
        </p:nvSpPr>
        <p:spPr>
          <a:xfrm>
            <a:off x="1190575" y="4444055"/>
            <a:ext cx="2736000" cy="2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10" y="4438374"/>
            <a:ext cx="329350" cy="3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mn - Dark">
  <p:cSld name="TITLE_AND_BODY_2_1_1_1_1_3_1">
    <p:bg>
      <p:bgPr>
        <a:solidFill>
          <a:srgbClr val="1C304A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2600"/>
              <a:buNone/>
              <a:defRPr b="1" sz="26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41" name="Google Shape;41;p11"/>
          <p:cNvSpPr txBox="1"/>
          <p:nvPr>
            <p:ph idx="1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2" type="body"/>
          </p:nvPr>
        </p:nvSpPr>
        <p:spPr>
          <a:xfrm>
            <a:off x="737118" y="2495159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" name="Google Shape;43;p11"/>
          <p:cNvSpPr txBox="1"/>
          <p:nvPr>
            <p:ph idx="3" type="body"/>
          </p:nvPr>
        </p:nvSpPr>
        <p:spPr>
          <a:xfrm>
            <a:off x="3323393" y="2495159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4" name="Google Shape;44;p11"/>
          <p:cNvSpPr txBox="1"/>
          <p:nvPr>
            <p:ph idx="4" type="body"/>
          </p:nvPr>
        </p:nvSpPr>
        <p:spPr>
          <a:xfrm>
            <a:off x="5909667" y="2495159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5" name="Google Shape;45;p11"/>
          <p:cNvSpPr/>
          <p:nvPr/>
        </p:nvSpPr>
        <p:spPr>
          <a:xfrm>
            <a:off x="815525" y="1865324"/>
            <a:ext cx="467100" cy="4671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Google Shape;46;p11"/>
          <p:cNvSpPr txBox="1"/>
          <p:nvPr/>
        </p:nvSpPr>
        <p:spPr>
          <a:xfrm>
            <a:off x="811575" y="1876000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800">
              <a:solidFill>
                <a:srgbClr val="1C304A"/>
              </a:solidFill>
            </a:endParaRPr>
          </a:p>
        </p:txBody>
      </p:sp>
      <p:sp>
        <p:nvSpPr>
          <p:cNvPr id="47" name="Google Shape;47;p11"/>
          <p:cNvSpPr/>
          <p:nvPr/>
        </p:nvSpPr>
        <p:spPr>
          <a:xfrm>
            <a:off x="3375583" y="1865324"/>
            <a:ext cx="467100" cy="4671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" name="Google Shape;48;p11"/>
          <p:cNvSpPr txBox="1"/>
          <p:nvPr/>
        </p:nvSpPr>
        <p:spPr>
          <a:xfrm>
            <a:off x="3371633" y="1876000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800">
              <a:solidFill>
                <a:srgbClr val="1C304A"/>
              </a:solidFill>
            </a:endParaRPr>
          </a:p>
        </p:txBody>
      </p:sp>
      <p:sp>
        <p:nvSpPr>
          <p:cNvPr id="49" name="Google Shape;49;p11"/>
          <p:cNvSpPr/>
          <p:nvPr/>
        </p:nvSpPr>
        <p:spPr>
          <a:xfrm>
            <a:off x="5993435" y="1865324"/>
            <a:ext cx="467100" cy="4671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11"/>
          <p:cNvSpPr txBox="1"/>
          <p:nvPr/>
        </p:nvSpPr>
        <p:spPr>
          <a:xfrm>
            <a:off x="5989485" y="1876000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1800">
              <a:solidFill>
                <a:srgbClr val="1C304A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Column - Light">
  <p:cSld name="TITLE_AND_BODY_2_1_1_1_1_2">
    <p:bg>
      <p:bgPr>
        <a:solidFill>
          <a:srgbClr val="FFFFFF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type="ctrTitle"/>
          </p:nvPr>
        </p:nvSpPr>
        <p:spPr>
          <a:xfrm>
            <a:off x="712850" y="289402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1" type="body"/>
          </p:nvPr>
        </p:nvSpPr>
        <p:spPr>
          <a:xfrm>
            <a:off x="712850" y="1662375"/>
            <a:ext cx="780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800"/>
              <a:buChar char="●"/>
              <a:defRPr>
                <a:solidFill>
                  <a:srgbClr val="1C304A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400"/>
              <a:buChar char="○"/>
              <a:defRPr>
                <a:solidFill>
                  <a:srgbClr val="1C304A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400"/>
              <a:buChar char="■"/>
              <a:defRPr>
                <a:solidFill>
                  <a:srgbClr val="1C304A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200"/>
              <a:buChar char="●"/>
              <a:defRPr>
                <a:solidFill>
                  <a:srgbClr val="1C304A"/>
                </a:solidFill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000"/>
              <a:buChar char="○"/>
              <a:defRPr>
                <a:solidFill>
                  <a:srgbClr val="1C304A"/>
                </a:solidFill>
              </a:defRPr>
            </a:lvl5pPr>
            <a:lvl6pPr indent="-279400" lvl="5" marL="27432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800"/>
              <a:buChar char="■"/>
              <a:defRPr>
                <a:solidFill>
                  <a:srgbClr val="1C304A"/>
                </a:solidFill>
              </a:defRPr>
            </a:lvl6pPr>
            <a:lvl7pPr indent="-279400" lvl="6" marL="32004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800"/>
              <a:buChar char="●"/>
              <a:defRPr>
                <a:solidFill>
                  <a:srgbClr val="1C304A"/>
                </a:solidFill>
              </a:defRPr>
            </a:lvl7pPr>
            <a:lvl8pPr indent="-279400" lvl="7" marL="36576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800"/>
              <a:buChar char="○"/>
              <a:defRPr>
                <a:solidFill>
                  <a:srgbClr val="1C304A"/>
                </a:solidFill>
              </a:defRPr>
            </a:lvl8pPr>
            <a:lvl9pPr indent="-279400" lvl="8" marL="4114800" rtl="0">
              <a:spcBef>
                <a:spcPts val="1600"/>
              </a:spcBef>
              <a:spcAft>
                <a:spcPts val="1600"/>
              </a:spcAft>
              <a:buClr>
                <a:srgbClr val="1C304A"/>
              </a:buClr>
              <a:buSzPts val="800"/>
              <a:buChar char="■"/>
              <a:defRPr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- Light">
  <p:cSld name="TITLE_AND_BODY_2_1_1_1_1_1">
    <p:bg>
      <p:bgPr>
        <a:solidFill>
          <a:srgbClr val="FFFFFF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725280" y="1722020"/>
            <a:ext cx="3617700" cy="26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13"/>
          <p:cNvSpPr txBox="1"/>
          <p:nvPr>
            <p:ph idx="2" type="body"/>
          </p:nvPr>
        </p:nvSpPr>
        <p:spPr>
          <a:xfrm>
            <a:off x="4675870" y="1745270"/>
            <a:ext cx="3617700" cy="26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8" name="Google Shape;58;p13"/>
          <p:cNvSpPr txBox="1"/>
          <p:nvPr>
            <p:ph idx="3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mn - Light">
  <p:cSld name="TITLE_AND_TWO_COLUMNS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737118" y="2471784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1" name="Google Shape;61;p14"/>
          <p:cNvSpPr/>
          <p:nvPr/>
        </p:nvSpPr>
        <p:spPr>
          <a:xfrm>
            <a:off x="435775" y="4943725"/>
            <a:ext cx="116700" cy="13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2" type="body"/>
          </p:nvPr>
        </p:nvSpPr>
        <p:spPr>
          <a:xfrm>
            <a:off x="3323393" y="2471784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3" name="Google Shape;63;p14"/>
          <p:cNvSpPr txBox="1"/>
          <p:nvPr>
            <p:ph idx="3" type="body"/>
          </p:nvPr>
        </p:nvSpPr>
        <p:spPr>
          <a:xfrm>
            <a:off x="5909667" y="2471784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4" name="Google Shape;64;p14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4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6" name="Google Shape;66;p14"/>
          <p:cNvSpPr/>
          <p:nvPr/>
        </p:nvSpPr>
        <p:spPr>
          <a:xfrm>
            <a:off x="815525" y="1841949"/>
            <a:ext cx="467100" cy="467100"/>
          </a:xfrm>
          <a:prstGeom prst="ellipse">
            <a:avLst/>
          </a:prstGeom>
          <a:solidFill>
            <a:srgbClr val="046B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811575" y="1852625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800"/>
          </a:p>
        </p:txBody>
      </p:sp>
      <p:sp>
        <p:nvSpPr>
          <p:cNvPr id="68" name="Google Shape;68;p14"/>
          <p:cNvSpPr/>
          <p:nvPr/>
        </p:nvSpPr>
        <p:spPr>
          <a:xfrm>
            <a:off x="3375583" y="1841949"/>
            <a:ext cx="467100" cy="467100"/>
          </a:xfrm>
          <a:prstGeom prst="ellipse">
            <a:avLst/>
          </a:prstGeom>
          <a:solidFill>
            <a:srgbClr val="046B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3371633" y="1852625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800"/>
          </a:p>
        </p:txBody>
      </p:sp>
      <p:sp>
        <p:nvSpPr>
          <p:cNvPr id="70" name="Google Shape;70;p14"/>
          <p:cNvSpPr/>
          <p:nvPr/>
        </p:nvSpPr>
        <p:spPr>
          <a:xfrm>
            <a:off x="5993435" y="1841949"/>
            <a:ext cx="467100" cy="467100"/>
          </a:xfrm>
          <a:prstGeom prst="ellipse">
            <a:avLst/>
          </a:prstGeom>
          <a:solidFill>
            <a:srgbClr val="046B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5989485" y="1852625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18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Icons - Light">
  <p:cSld name="TITLE_AND_TWO_COLUMNS_1_2"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1493788" y="1694407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74" name="Google Shape;74;p15"/>
          <p:cNvSpPr/>
          <p:nvPr/>
        </p:nvSpPr>
        <p:spPr>
          <a:xfrm>
            <a:off x="815525" y="1804118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4349050" y="1804118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" name="Google Shape;76;p15"/>
          <p:cNvSpPr txBox="1"/>
          <p:nvPr>
            <p:ph idx="2" type="body"/>
          </p:nvPr>
        </p:nvSpPr>
        <p:spPr>
          <a:xfrm>
            <a:off x="5027312" y="1694407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77" name="Google Shape;77;p15"/>
          <p:cNvSpPr txBox="1"/>
          <p:nvPr>
            <p:ph idx="3" type="body"/>
          </p:nvPr>
        </p:nvSpPr>
        <p:spPr>
          <a:xfrm>
            <a:off x="1493788" y="3313631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78" name="Google Shape;78;p15"/>
          <p:cNvSpPr/>
          <p:nvPr/>
        </p:nvSpPr>
        <p:spPr>
          <a:xfrm>
            <a:off x="815525" y="3427125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4349050" y="3427125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" name="Google Shape;80;p15"/>
          <p:cNvSpPr txBox="1"/>
          <p:nvPr>
            <p:ph idx="4" type="body"/>
          </p:nvPr>
        </p:nvSpPr>
        <p:spPr>
          <a:xfrm>
            <a:off x="5027312" y="3313631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81" name="Google Shape;81;p15"/>
          <p:cNvSpPr txBox="1"/>
          <p:nvPr>
            <p:ph type="ctrTitle"/>
          </p:nvPr>
        </p:nvSpPr>
        <p:spPr>
          <a:xfrm>
            <a:off x="712850" y="289402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b="1" sz="26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ight - 2 column icons">
  <p:cSld name="TITLE_AND_TWO_COLUMNS_1_2_1">
    <p:bg>
      <p:bgPr>
        <a:solidFill>
          <a:srgbClr val="00CFF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1493788" y="1694407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84" name="Google Shape;84;p16"/>
          <p:cNvSpPr/>
          <p:nvPr/>
        </p:nvSpPr>
        <p:spPr>
          <a:xfrm>
            <a:off x="815525" y="1804118"/>
            <a:ext cx="611400" cy="61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4349050" y="1804118"/>
            <a:ext cx="611400" cy="61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16"/>
          <p:cNvSpPr txBox="1"/>
          <p:nvPr>
            <p:ph idx="2" type="body"/>
          </p:nvPr>
        </p:nvSpPr>
        <p:spPr>
          <a:xfrm>
            <a:off x="5027312" y="1694407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87" name="Google Shape;87;p16"/>
          <p:cNvSpPr txBox="1"/>
          <p:nvPr>
            <p:ph idx="3" type="body"/>
          </p:nvPr>
        </p:nvSpPr>
        <p:spPr>
          <a:xfrm>
            <a:off x="1493788" y="3313631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88" name="Google Shape;88;p16"/>
          <p:cNvSpPr/>
          <p:nvPr/>
        </p:nvSpPr>
        <p:spPr>
          <a:xfrm>
            <a:off x="815525" y="3427125"/>
            <a:ext cx="611400" cy="61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4349050" y="3427125"/>
            <a:ext cx="611400" cy="61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Google Shape;90;p16"/>
          <p:cNvSpPr txBox="1"/>
          <p:nvPr>
            <p:ph idx="4" type="body"/>
          </p:nvPr>
        </p:nvSpPr>
        <p:spPr>
          <a:xfrm>
            <a:off x="5027312" y="3313631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91" name="Google Shape;91;p16"/>
          <p:cNvSpPr txBox="1"/>
          <p:nvPr>
            <p:ph type="ctrTitle"/>
          </p:nvPr>
        </p:nvSpPr>
        <p:spPr>
          <a:xfrm>
            <a:off x="712850" y="289402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b="1" sz="26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rdered List - Light">
  <p:cSld name="TITLE_AND_TWO_COLUMNS_1_2_1_1">
    <p:bg>
      <p:bgPr>
        <a:solidFill>
          <a:srgbClr val="FFFFF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7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95" name="Google Shape;95;p17"/>
          <p:cNvSpPr txBox="1"/>
          <p:nvPr>
            <p:ph idx="1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6" name="Google Shape;96;p17"/>
          <p:cNvSpPr/>
          <p:nvPr/>
        </p:nvSpPr>
        <p:spPr>
          <a:xfrm>
            <a:off x="8291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="1" sz="7200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" name="Google Shape;97;p17"/>
          <p:cNvSpPr txBox="1"/>
          <p:nvPr>
            <p:ph idx="2" type="body"/>
          </p:nvPr>
        </p:nvSpPr>
        <p:spPr>
          <a:xfrm>
            <a:off x="873513" y="3007750"/>
            <a:ext cx="12789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b="1"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8" name="Google Shape;98;p17"/>
          <p:cNvSpPr/>
          <p:nvPr/>
        </p:nvSpPr>
        <p:spPr>
          <a:xfrm>
            <a:off x="23593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="1" sz="7200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9" name="Google Shape;99;p17"/>
          <p:cNvSpPr txBox="1"/>
          <p:nvPr>
            <p:ph idx="3" type="body"/>
          </p:nvPr>
        </p:nvSpPr>
        <p:spPr>
          <a:xfrm>
            <a:off x="2403713" y="3007750"/>
            <a:ext cx="12789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b="1"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0" name="Google Shape;100;p17"/>
          <p:cNvSpPr/>
          <p:nvPr/>
        </p:nvSpPr>
        <p:spPr>
          <a:xfrm>
            <a:off x="38895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="1" sz="7200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" name="Google Shape;101;p17"/>
          <p:cNvSpPr txBox="1"/>
          <p:nvPr>
            <p:ph idx="4" type="body"/>
          </p:nvPr>
        </p:nvSpPr>
        <p:spPr>
          <a:xfrm>
            <a:off x="3933913" y="3007750"/>
            <a:ext cx="12789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b="1"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2" name="Google Shape;102;p17"/>
          <p:cNvSpPr/>
          <p:nvPr/>
        </p:nvSpPr>
        <p:spPr>
          <a:xfrm>
            <a:off x="54197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="1" sz="7200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" name="Google Shape;103;p17"/>
          <p:cNvSpPr txBox="1"/>
          <p:nvPr>
            <p:ph idx="5" type="body"/>
          </p:nvPr>
        </p:nvSpPr>
        <p:spPr>
          <a:xfrm>
            <a:off x="5464113" y="3007750"/>
            <a:ext cx="12789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b="1"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4" name="Google Shape;104;p17"/>
          <p:cNvSpPr/>
          <p:nvPr/>
        </p:nvSpPr>
        <p:spPr>
          <a:xfrm>
            <a:off x="69499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b="1" sz="7200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" name="Google Shape;105;p17"/>
          <p:cNvSpPr txBox="1"/>
          <p:nvPr>
            <p:ph idx="6" type="body"/>
          </p:nvPr>
        </p:nvSpPr>
        <p:spPr>
          <a:xfrm>
            <a:off x="6994313" y="3007750"/>
            <a:ext cx="12789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b="1"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- Light">
  <p:cSld name="CUSTOM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idx="1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8" name="Google Shape;108;p18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Image">
  <p:cSld name="MAIN_POINT">
    <p:bg>
      <p:bgPr>
        <a:solidFill>
          <a:srgbClr val="666666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 rotWithShape="1">
          <a:blip r:embed="rId2">
            <a:alphaModFix/>
          </a:blip>
          <a:srcRect b="30901" l="6272" r="11416" t="6909"/>
          <a:stretch/>
        </p:blipFill>
        <p:spPr>
          <a:xfrm>
            <a:off x="-9525" y="-39168"/>
            <a:ext cx="9162900" cy="51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/>
          <p:nvPr/>
        </p:nvSpPr>
        <p:spPr>
          <a:xfrm>
            <a:off x="3868900" y="3578887"/>
            <a:ext cx="4891200" cy="975900"/>
          </a:xfrm>
          <a:prstGeom prst="rect">
            <a:avLst/>
          </a:prstGeom>
          <a:solidFill>
            <a:srgbClr val="00CFFF"/>
          </a:solidFill>
          <a:ln>
            <a:noFill/>
          </a:ln>
        </p:spPr>
        <p:txBody>
          <a:bodyPr anchorCtr="0" anchor="t" bIns="167425" lIns="167425" spcFirstLastPara="1" rIns="167425" wrap="square" tIns="167425">
            <a:noAutofit/>
          </a:bodyPr>
          <a:lstStyle/>
          <a:p>
            <a:pPr indent="88900" lvl="1" marL="0" marR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b="0" i="1" sz="1700" u="none" cap="none" strike="noStrike">
              <a:solidFill>
                <a:srgbClr val="26818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2" name="Google Shape;112;p19"/>
          <p:cNvSpPr txBox="1"/>
          <p:nvPr>
            <p:ph type="ctrTitle"/>
          </p:nvPr>
        </p:nvSpPr>
        <p:spPr>
          <a:xfrm>
            <a:off x="4035650" y="3697025"/>
            <a:ext cx="44898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3600"/>
              <a:buNone/>
              <a:defRPr b="1" sz="36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alf Image - Dark">
  <p:cSld name="SECTION_TITLE_AND_DESCRIPTION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0"/>
          <p:cNvPicPr preferRelativeResize="0"/>
          <p:nvPr/>
        </p:nvPicPr>
        <p:blipFill rotWithShape="1">
          <a:blip r:embed="rId2">
            <a:alphaModFix/>
          </a:blip>
          <a:srcRect b="30901" l="47425" r="11420" t="6909"/>
          <a:stretch/>
        </p:blipFill>
        <p:spPr>
          <a:xfrm>
            <a:off x="4572000" y="-42840"/>
            <a:ext cx="4619100" cy="52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/>
          <p:nvPr/>
        </p:nvSpPr>
        <p:spPr>
          <a:xfrm>
            <a:off x="-47100" y="-11850"/>
            <a:ext cx="4619100" cy="52158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0"/>
          <p:cNvSpPr txBox="1"/>
          <p:nvPr>
            <p:ph type="ctrTitle"/>
          </p:nvPr>
        </p:nvSpPr>
        <p:spPr>
          <a:xfrm>
            <a:off x="718656" y="614725"/>
            <a:ext cx="34947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2600"/>
              <a:buNone/>
              <a:defRPr b="1" sz="26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725275" y="1722025"/>
            <a:ext cx="3104700" cy="26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8" name="Google Shape;118;p20"/>
          <p:cNvSpPr txBox="1"/>
          <p:nvPr>
            <p:ph idx="2" type="subTitle"/>
          </p:nvPr>
        </p:nvSpPr>
        <p:spPr>
          <a:xfrm>
            <a:off x="718649" y="292250"/>
            <a:ext cx="35463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Light" type="secHead">
  <p:cSld name="SECTION_HEADER">
    <p:bg>
      <p:bgPr>
        <a:solidFill>
          <a:srgbClr val="FFFFFF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712840" y="536231"/>
            <a:ext cx="7386600" cy="9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b="1" sz="50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729681" y="2287534"/>
            <a:ext cx="4389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None/>
              <a:defRPr sz="1400">
                <a:solidFill>
                  <a:srgbClr val="1C304A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None/>
              <a:defRPr>
                <a:solidFill>
                  <a:srgbClr val="1C30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None/>
              <a:defRPr>
                <a:solidFill>
                  <a:srgbClr val="1C30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200"/>
              <a:buNone/>
              <a:defRPr>
                <a:solidFill>
                  <a:srgbClr val="1C30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000"/>
              <a:buNone/>
              <a:defRPr>
                <a:solidFill>
                  <a:srgbClr val="1C30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None/>
              <a:defRPr>
                <a:solidFill>
                  <a:srgbClr val="1C30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None/>
              <a:defRPr>
                <a:solidFill>
                  <a:srgbClr val="1C30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None/>
              <a:defRPr>
                <a:solidFill>
                  <a:srgbClr val="1C30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2" type="subTitle"/>
          </p:nvPr>
        </p:nvSpPr>
        <p:spPr>
          <a:xfrm>
            <a:off x="1190575" y="4444055"/>
            <a:ext cx="2736000" cy="2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descr="18F-Logo-S.png"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00" y="4438375"/>
            <a:ext cx="329350" cy="3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alf Image - Light">
  <p:cSld name="SECTION_TITLE_AND_DESCRIPTION_1_2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/>
          <p:nvPr/>
        </p:nvSpPr>
        <p:spPr>
          <a:xfrm>
            <a:off x="4572000" y="-11850"/>
            <a:ext cx="4619100" cy="521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1"/>
          <p:cNvSpPr txBox="1"/>
          <p:nvPr>
            <p:ph type="ctrTitle"/>
          </p:nvPr>
        </p:nvSpPr>
        <p:spPr>
          <a:xfrm>
            <a:off x="718656" y="614725"/>
            <a:ext cx="34947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725275" y="1722025"/>
            <a:ext cx="3104700" cy="26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" name="Google Shape;123;p21"/>
          <p:cNvSpPr txBox="1"/>
          <p:nvPr>
            <p:ph idx="2" type="subTitle"/>
          </p:nvPr>
        </p:nvSpPr>
        <p:spPr>
          <a:xfrm>
            <a:off x="718649" y="292250"/>
            <a:ext cx="35463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- Thanks - Dark">
  <p:cSld name="SECTION_TITLE_AND_DESCRIPTION_1_1">
    <p:bg>
      <p:bgPr>
        <a:solidFill>
          <a:srgbClr val="1C304A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6000"/>
              <a:buNone/>
              <a:defRPr b="1" sz="60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737118" y="3585136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>
                <a:solidFill>
                  <a:srgbClr val="FFFFFF"/>
                </a:solidFill>
              </a:defRPr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/>
        </p:nvSpPr>
        <p:spPr>
          <a:xfrm>
            <a:off x="712850" y="441800"/>
            <a:ext cx="77049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Icons to use in presentations</a:t>
            </a:r>
            <a:endParaRPr b="1" sz="2800">
              <a:solidFill>
                <a:srgbClr val="046B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 </a:t>
            </a:r>
            <a:r>
              <a:rPr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icons </a:t>
            </a:r>
            <a:r>
              <a:rPr b="0"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the master </a:t>
            </a:r>
            <a:r>
              <a:rPr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</a:t>
            </a:r>
            <a:r>
              <a:rPr b="0"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use in your presentation </a:t>
            </a:r>
            <a:br>
              <a:rPr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(Slide&gt;Edit master) </a:t>
            </a:r>
            <a:endParaRPr b="0" sz="1800">
              <a:solidFill>
                <a:srgbClr val="1C304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thin-0001_compose_write_pencil_new.png" id="129" name="Google Shape;12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2613" y="1637008"/>
            <a:ext cx="498701" cy="4986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19_mobile_iphone.png"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772" y="1643745"/>
            <a:ext cx="571184" cy="5711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20_ipad_reading_mobile.png" id="131" name="Google Shape;13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5492" y="1643755"/>
            <a:ext cx="595156" cy="595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21_calendar_month_day_planner.png" id="132" name="Google Shape;13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0041" y="2383961"/>
            <a:ext cx="595156" cy="595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27_stopwatch_timer_running_time.png" id="133" name="Google Shape;13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3851" y="2383961"/>
            <a:ext cx="595156" cy="595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32_flag.png" id="134" name="Google Shape;134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7668" y="2409073"/>
            <a:ext cx="595156" cy="595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33_search_find_zoom.png" id="135" name="Google Shape;135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87363" y="1692950"/>
            <a:ext cx="595156" cy="595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42_attachment.png" id="136" name="Google Shape;136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68100" y="1631769"/>
            <a:ext cx="595156" cy="595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52_settings_gears_preferences_gearbox.png" id="137" name="Google Shape;137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52860" y="1679996"/>
            <a:ext cx="595156" cy="595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55_settings_tools_configuration_preferences.png" id="138" name="Google Shape;138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14033" y="1631769"/>
            <a:ext cx="595156" cy="595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70_paper_role.png" id="139" name="Google Shape;139;p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18901" y="1631769"/>
            <a:ext cx="595156" cy="595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00_to_do_list_reminder_done.png" id="140" name="Google Shape;140;p2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957875" y="1583542"/>
            <a:ext cx="595156" cy="595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28_upload_load_share.png" id="141" name="Google Shape;141;p2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253382" y="1566900"/>
            <a:ext cx="595156" cy="595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43_rotate_clockwise.png" id="142" name="Google Shape;142;p2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075362" y="2434212"/>
            <a:ext cx="544895" cy="5448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53_delete_exit_remove_close.png" id="143" name="Google Shape;143;p2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073022" y="3166648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54_ok_successful_check.png" id="144" name="Google Shape;144;p2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886138" y="3185345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207_list_checkbox_todo_done.png" id="145" name="Google Shape;145;p23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768100" y="3198478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281_chat_message_discussion_bubble_reply_conversation.png" id="146" name="Google Shape;146;p23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687363" y="3248923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10_support_help_talk_call.png" id="147" name="Google Shape;147;p23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439815" y="3179144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58_database_raid.png" id="148" name="Google Shape;148;p23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025101" y="3927978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83_graph_columns_growth_statistics.png" id="149" name="Google Shape;149;p23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398723" y="3970150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84_graph_columns_drop_statistics.png" id="150" name="Google Shape;150;p23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4221438" y="3944292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550_attention_error_alert_caution.png" id="151" name="Google Shape;151;p23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2597763" y="3912345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61_like_thumb_up_vote.png" id="152" name="Google Shape;152;p23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755526" y="3856336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62_dislike_thumb_down_vote.png" id="153" name="Google Shape;153;p23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727542" y="3912345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99_user_profile_avatar_man_male.png" id="154" name="Google Shape;154;p23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2597763" y="3179133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00_user_profile_avatar_woman_female.png" id="155" name="Google Shape;155;p23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1716772" y="3179133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04_users_profile_group_couple_man_woman.png" id="156" name="Google Shape;156;p23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784379" y="3179133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09_user_profile_avatar_man_male.png" id="157" name="Google Shape;157;p23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3362720" y="2383962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0_business_tie_user_profile_avatar_man_male.png" id="158" name="Google Shape;158;p23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2597763" y="2383962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1_young_boy_user_profile_avatar_man_male.png" id="159" name="Google Shape;159;p23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1710910" y="2383962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2_user_profile_avatar_girl_woman_female.png" id="160" name="Google Shape;160;p23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784379" y="2301278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5845136" y="3971900"/>
            <a:ext cx="691905" cy="691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66_weather_snow_flake_winter.png" id="162" name="Google Shape;162;p23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4257589" y="3242016"/>
            <a:ext cx="595155" cy="595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9_group_users_circle.png" id="163" name="Google Shape;163;p23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240422" y="2367637"/>
            <a:ext cx="595155" cy="595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32_security_lock.png" id="164" name="Google Shape;164;p23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7687363" y="3992557"/>
            <a:ext cx="595155" cy="595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540_map_path_navigation_location_treasure_hunt.png" id="165" name="Google Shape;165;p23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6730621" y="3971900"/>
            <a:ext cx="595155" cy="595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TWO_COLUMNS_2">
  <p:cSld name="TITLE_AND_TWO_COLUMNS_2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9" name="Google Shape;169;p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0" name="Google Shape;17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1">
  <p:cSld name="TITLE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3" name="Google Shape;173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4" name="Google Shape;17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for Presentation" type="title">
  <p:cSld name="TITLE">
    <p:bg>
      <p:bgPr>
        <a:solidFill>
          <a:srgbClr val="1C304A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ctrTitle"/>
          </p:nvPr>
        </p:nvSpPr>
        <p:spPr>
          <a:xfrm>
            <a:off x="718450" y="525013"/>
            <a:ext cx="7386600" cy="16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5000"/>
              <a:buNone/>
              <a:defRPr b="1" sz="50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81" name="Google Shape;181;p27"/>
          <p:cNvSpPr txBox="1"/>
          <p:nvPr>
            <p:ph idx="1" type="subTitle"/>
          </p:nvPr>
        </p:nvSpPr>
        <p:spPr>
          <a:xfrm>
            <a:off x="735281" y="2270704"/>
            <a:ext cx="4389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1400"/>
              <a:buNone/>
              <a:defRPr sz="1400">
                <a:solidFill>
                  <a:srgbClr val="00C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400"/>
              <a:buNone/>
              <a:defRPr>
                <a:solidFill>
                  <a:srgbClr val="206E7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400"/>
              <a:buNone/>
              <a:defRPr>
                <a:solidFill>
                  <a:srgbClr val="206E7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200"/>
              <a:buNone/>
              <a:defRPr>
                <a:solidFill>
                  <a:srgbClr val="206E7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000"/>
              <a:buNone/>
              <a:defRPr>
                <a:solidFill>
                  <a:srgbClr val="206E7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9pPr>
          </a:lstStyle>
          <a:p/>
        </p:txBody>
      </p:sp>
      <p:sp>
        <p:nvSpPr>
          <p:cNvPr id="182" name="Google Shape;182;p27"/>
          <p:cNvSpPr txBox="1"/>
          <p:nvPr>
            <p:ph idx="2" type="subTitle"/>
          </p:nvPr>
        </p:nvSpPr>
        <p:spPr>
          <a:xfrm>
            <a:off x="1190575" y="4444055"/>
            <a:ext cx="2736000" cy="2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183" name="Google Shape;183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10" y="4438374"/>
            <a:ext cx="329350" cy="3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for Print" type="secHead">
  <p:cSld name="SECTION_HEADER">
    <p:bg>
      <p:bgPr>
        <a:solidFill>
          <a:srgbClr val="FFFFFF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ctrTitle"/>
          </p:nvPr>
        </p:nvSpPr>
        <p:spPr>
          <a:xfrm>
            <a:off x="712840" y="536231"/>
            <a:ext cx="7386600" cy="9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b="1" sz="50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86" name="Google Shape;186;p28"/>
          <p:cNvSpPr txBox="1"/>
          <p:nvPr>
            <p:ph idx="1" type="subTitle"/>
          </p:nvPr>
        </p:nvSpPr>
        <p:spPr>
          <a:xfrm>
            <a:off x="729681" y="2287534"/>
            <a:ext cx="4389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None/>
              <a:defRPr sz="1400">
                <a:solidFill>
                  <a:srgbClr val="1C304A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None/>
              <a:defRPr>
                <a:solidFill>
                  <a:srgbClr val="1C30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None/>
              <a:defRPr>
                <a:solidFill>
                  <a:srgbClr val="1C30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200"/>
              <a:buNone/>
              <a:defRPr>
                <a:solidFill>
                  <a:srgbClr val="1C30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000"/>
              <a:buNone/>
              <a:defRPr>
                <a:solidFill>
                  <a:srgbClr val="1C30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None/>
              <a:defRPr>
                <a:solidFill>
                  <a:srgbClr val="1C30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None/>
              <a:defRPr>
                <a:solidFill>
                  <a:srgbClr val="1C30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None/>
              <a:defRPr>
                <a:solidFill>
                  <a:srgbClr val="1C30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87" name="Google Shape;187;p28"/>
          <p:cNvSpPr txBox="1"/>
          <p:nvPr>
            <p:ph idx="2" type="subTitle"/>
          </p:nvPr>
        </p:nvSpPr>
        <p:spPr>
          <a:xfrm>
            <a:off x="1190575" y="4444055"/>
            <a:ext cx="2736000" cy="2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descr="18F-Logo-S.png" id="188" name="Google Shape;18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00" y="4438375"/>
            <a:ext cx="329350" cy="3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Blue" type="tx">
  <p:cSld name="TITLE_AND_BODY">
    <p:bg>
      <p:bgPr>
        <a:solidFill>
          <a:srgbClr val="00CFFF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29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b="1" sz="60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92" name="Google Shape;192;p29"/>
          <p:cNvSpPr txBox="1"/>
          <p:nvPr>
            <p:ph idx="1" type="subTitle"/>
          </p:nvPr>
        </p:nvSpPr>
        <p:spPr>
          <a:xfrm>
            <a:off x="746072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descr="18F-Logo-S.png" id="193" name="Google Shape;193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00" y="4566350"/>
            <a:ext cx="201375" cy="2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Dark Blue">
  <p:cSld name="TITLE_AND_BODY_2">
    <p:bg>
      <p:bgPr>
        <a:solidFill>
          <a:srgbClr val="1C304A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CFFF"/>
                </a:solidFill>
              </a:defRPr>
            </a:lvl1pPr>
            <a:lvl2pPr lvl="1" rtl="0">
              <a:buNone/>
              <a:defRPr sz="600">
                <a:solidFill>
                  <a:srgbClr val="00CFFF"/>
                </a:solidFill>
              </a:defRPr>
            </a:lvl2pPr>
            <a:lvl3pPr lvl="2" rtl="0">
              <a:buNone/>
              <a:defRPr sz="600">
                <a:solidFill>
                  <a:srgbClr val="00CFFF"/>
                </a:solidFill>
              </a:defRPr>
            </a:lvl3pPr>
            <a:lvl4pPr lvl="3" rtl="0">
              <a:buNone/>
              <a:defRPr sz="600">
                <a:solidFill>
                  <a:srgbClr val="00CFFF"/>
                </a:solidFill>
              </a:defRPr>
            </a:lvl4pPr>
            <a:lvl5pPr lvl="4" rtl="0">
              <a:buNone/>
              <a:defRPr sz="600">
                <a:solidFill>
                  <a:srgbClr val="00CFFF"/>
                </a:solidFill>
              </a:defRPr>
            </a:lvl5pPr>
            <a:lvl6pPr lvl="5" rtl="0">
              <a:buNone/>
              <a:defRPr sz="600">
                <a:solidFill>
                  <a:srgbClr val="00CFFF"/>
                </a:solidFill>
              </a:defRPr>
            </a:lvl6pPr>
            <a:lvl7pPr lvl="6" rtl="0">
              <a:buNone/>
              <a:defRPr sz="600">
                <a:solidFill>
                  <a:srgbClr val="00CFFF"/>
                </a:solidFill>
              </a:defRPr>
            </a:lvl7pPr>
            <a:lvl8pPr lvl="7" rtl="0">
              <a:buNone/>
              <a:defRPr sz="600">
                <a:solidFill>
                  <a:srgbClr val="00CFFF"/>
                </a:solidFill>
              </a:defRPr>
            </a:lvl8pPr>
            <a:lvl9pPr lvl="8" rtl="0">
              <a:buNone/>
              <a:defRPr sz="600">
                <a:solidFill>
                  <a:srgbClr val="00C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30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6000"/>
              <a:buNone/>
              <a:defRPr b="1" sz="60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97" name="Google Shape;197;p30"/>
          <p:cNvSpPr txBox="1"/>
          <p:nvPr>
            <p:ph idx="1" type="subTitle"/>
          </p:nvPr>
        </p:nvSpPr>
        <p:spPr>
          <a:xfrm>
            <a:off x="746072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/>
        </p:txBody>
      </p:sp>
      <p:pic>
        <p:nvPicPr>
          <p:cNvPr id="198" name="Google Shape;198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04" y="4566350"/>
            <a:ext cx="201375" cy="2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White">
  <p:cSld name="TITLE_AND_BODY_2_1">
    <p:bg>
      <p:bgPr>
        <a:solidFill>
          <a:srgbClr val="FFFFFF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31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b="1" sz="60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202" name="Google Shape;202;p31"/>
          <p:cNvSpPr txBox="1"/>
          <p:nvPr>
            <p:ph idx="1" type="subTitle"/>
          </p:nvPr>
        </p:nvSpPr>
        <p:spPr>
          <a:xfrm>
            <a:off x="746072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046B9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descr="18F-Logo-S.png" id="203" name="Google Shape;203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00" y="4566350"/>
            <a:ext cx="201375" cy="2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- Bright" type="tx">
  <p:cSld name="TITLE_AND_BODY">
    <p:bg>
      <p:bgPr>
        <a:solidFill>
          <a:srgbClr val="00CFFF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b="1" sz="60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" type="subTitle"/>
          </p:nvPr>
        </p:nvSpPr>
        <p:spPr>
          <a:xfrm>
            <a:off x="746072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ight - LG quote">
  <p:cSld name="TITLE_AND_BODY_2_1_1">
    <p:bg>
      <p:bgPr>
        <a:solidFill>
          <a:srgbClr val="00CFFF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32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3200"/>
              <a:buNone/>
              <a:defRPr b="1" sz="32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ite - LG quote">
  <p:cSld name="TITLE_AND_BODY_2_1_1_1">
    <p:bg>
      <p:bgPr>
        <a:solidFill>
          <a:srgbClr val="FFFFFF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3200"/>
              <a:buNone/>
              <a:defRPr b="1" sz="32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209" name="Google Shape;209;p33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- 1 column">
  <p:cSld name="TITLE_AND_BODY_2_1_1_1_1">
    <p:bg>
      <p:bgPr>
        <a:solidFill>
          <a:srgbClr val="1C304A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ctrTitle"/>
          </p:nvPr>
        </p:nvSpPr>
        <p:spPr>
          <a:xfrm>
            <a:off x="712850" y="289402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2600"/>
              <a:buNone/>
              <a:defRPr b="1" sz="26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212" name="Google Shape;212;p34"/>
          <p:cNvSpPr txBox="1"/>
          <p:nvPr>
            <p:ph idx="1" type="body"/>
          </p:nvPr>
        </p:nvSpPr>
        <p:spPr>
          <a:xfrm>
            <a:off x="623400" y="1654658"/>
            <a:ext cx="789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>
                <a:solidFill>
                  <a:srgbClr val="FFFFFF"/>
                </a:solidFill>
              </a:defRPr>
            </a:lvl5pPr>
            <a:lvl6pPr indent="-2794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■"/>
              <a:defRPr>
                <a:solidFill>
                  <a:srgbClr val="FFFFFF"/>
                </a:solidFill>
              </a:defRPr>
            </a:lvl6pPr>
            <a:lvl7pPr indent="-2794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●"/>
              <a:defRPr>
                <a:solidFill>
                  <a:srgbClr val="FFFFFF"/>
                </a:solidFill>
              </a:defRPr>
            </a:lvl7pPr>
            <a:lvl8pPr indent="-2794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○"/>
              <a:defRPr>
                <a:solidFill>
                  <a:srgbClr val="FFFFFF"/>
                </a:solidFill>
              </a:defRPr>
            </a:lvl8pPr>
            <a:lvl9pPr indent="-2794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8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3" name="Google Shape;213;p34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CFFF"/>
                </a:solidFill>
              </a:defRPr>
            </a:lvl1pPr>
            <a:lvl2pPr lvl="1" rtl="0">
              <a:buNone/>
              <a:defRPr sz="600">
                <a:solidFill>
                  <a:srgbClr val="00CFFF"/>
                </a:solidFill>
              </a:defRPr>
            </a:lvl2pPr>
            <a:lvl3pPr lvl="2" rtl="0">
              <a:buNone/>
              <a:defRPr sz="600">
                <a:solidFill>
                  <a:srgbClr val="00CFFF"/>
                </a:solidFill>
              </a:defRPr>
            </a:lvl3pPr>
            <a:lvl4pPr lvl="3" rtl="0">
              <a:buNone/>
              <a:defRPr sz="600">
                <a:solidFill>
                  <a:srgbClr val="00CFFF"/>
                </a:solidFill>
              </a:defRPr>
            </a:lvl4pPr>
            <a:lvl5pPr lvl="4" rtl="0">
              <a:buNone/>
              <a:defRPr sz="600">
                <a:solidFill>
                  <a:srgbClr val="00CFFF"/>
                </a:solidFill>
              </a:defRPr>
            </a:lvl5pPr>
            <a:lvl6pPr lvl="5" rtl="0">
              <a:buNone/>
              <a:defRPr sz="600">
                <a:solidFill>
                  <a:srgbClr val="00CFFF"/>
                </a:solidFill>
              </a:defRPr>
            </a:lvl6pPr>
            <a:lvl7pPr lvl="6" rtl="0">
              <a:buNone/>
              <a:defRPr sz="600">
                <a:solidFill>
                  <a:srgbClr val="00CFFF"/>
                </a:solidFill>
              </a:defRPr>
            </a:lvl7pPr>
            <a:lvl8pPr lvl="7" rtl="0">
              <a:buNone/>
              <a:defRPr sz="600">
                <a:solidFill>
                  <a:srgbClr val="00CFFF"/>
                </a:solidFill>
              </a:defRPr>
            </a:lvl8pPr>
            <a:lvl9pPr lvl="8" rtl="0">
              <a:buNone/>
              <a:defRPr sz="600">
                <a:solidFill>
                  <a:srgbClr val="00C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- 2 column">
  <p:cSld name="TITLE_AND_BODY_2_1_1_1_1_3">
    <p:bg>
      <p:bgPr>
        <a:solidFill>
          <a:srgbClr val="1C304A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CFFF"/>
                </a:solidFill>
              </a:defRPr>
            </a:lvl1pPr>
            <a:lvl2pPr lvl="1" rtl="0">
              <a:buNone/>
              <a:defRPr sz="600">
                <a:solidFill>
                  <a:srgbClr val="00CFFF"/>
                </a:solidFill>
              </a:defRPr>
            </a:lvl2pPr>
            <a:lvl3pPr lvl="2" rtl="0">
              <a:buNone/>
              <a:defRPr sz="600">
                <a:solidFill>
                  <a:srgbClr val="00CFFF"/>
                </a:solidFill>
              </a:defRPr>
            </a:lvl3pPr>
            <a:lvl4pPr lvl="3" rtl="0">
              <a:buNone/>
              <a:defRPr sz="600">
                <a:solidFill>
                  <a:srgbClr val="00CFFF"/>
                </a:solidFill>
              </a:defRPr>
            </a:lvl4pPr>
            <a:lvl5pPr lvl="4" rtl="0">
              <a:buNone/>
              <a:defRPr sz="600">
                <a:solidFill>
                  <a:srgbClr val="00CFFF"/>
                </a:solidFill>
              </a:defRPr>
            </a:lvl5pPr>
            <a:lvl6pPr lvl="5" rtl="0">
              <a:buNone/>
              <a:defRPr sz="600">
                <a:solidFill>
                  <a:srgbClr val="00CFFF"/>
                </a:solidFill>
              </a:defRPr>
            </a:lvl6pPr>
            <a:lvl7pPr lvl="6" rtl="0">
              <a:buNone/>
              <a:defRPr sz="600">
                <a:solidFill>
                  <a:srgbClr val="00CFFF"/>
                </a:solidFill>
              </a:defRPr>
            </a:lvl7pPr>
            <a:lvl8pPr lvl="7" rtl="0">
              <a:buNone/>
              <a:defRPr sz="600">
                <a:solidFill>
                  <a:srgbClr val="00CFFF"/>
                </a:solidFill>
              </a:defRPr>
            </a:lvl8pPr>
            <a:lvl9pPr lvl="8" rtl="0">
              <a:buNone/>
              <a:defRPr sz="600">
                <a:solidFill>
                  <a:srgbClr val="00C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35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2600"/>
              <a:buNone/>
              <a:defRPr b="1" sz="26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217" name="Google Shape;217;p35"/>
          <p:cNvSpPr txBox="1"/>
          <p:nvPr>
            <p:ph idx="1" type="body"/>
          </p:nvPr>
        </p:nvSpPr>
        <p:spPr>
          <a:xfrm>
            <a:off x="697434" y="1714063"/>
            <a:ext cx="3617700" cy="26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8" name="Google Shape;218;p35"/>
          <p:cNvSpPr txBox="1"/>
          <p:nvPr>
            <p:ph idx="2" type="body"/>
          </p:nvPr>
        </p:nvSpPr>
        <p:spPr>
          <a:xfrm>
            <a:off x="4675870" y="1737313"/>
            <a:ext cx="3617700" cy="26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9" name="Google Shape;219;p35"/>
          <p:cNvSpPr txBox="1"/>
          <p:nvPr>
            <p:ph idx="3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 Dark - 3 column bullets">
  <p:cSld name="TITLE_AND_BODY_2_1_1_1_1_3_1">
    <p:bg>
      <p:bgPr>
        <a:solidFill>
          <a:srgbClr val="1C304A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CFFF"/>
                </a:solidFill>
              </a:defRPr>
            </a:lvl1pPr>
            <a:lvl2pPr lvl="1" rtl="0">
              <a:buNone/>
              <a:defRPr sz="600">
                <a:solidFill>
                  <a:srgbClr val="00CFFF"/>
                </a:solidFill>
              </a:defRPr>
            </a:lvl2pPr>
            <a:lvl3pPr lvl="2" rtl="0">
              <a:buNone/>
              <a:defRPr sz="600">
                <a:solidFill>
                  <a:srgbClr val="00CFFF"/>
                </a:solidFill>
              </a:defRPr>
            </a:lvl3pPr>
            <a:lvl4pPr lvl="3" rtl="0">
              <a:buNone/>
              <a:defRPr sz="600">
                <a:solidFill>
                  <a:srgbClr val="00CFFF"/>
                </a:solidFill>
              </a:defRPr>
            </a:lvl4pPr>
            <a:lvl5pPr lvl="4" rtl="0">
              <a:buNone/>
              <a:defRPr sz="600">
                <a:solidFill>
                  <a:srgbClr val="00CFFF"/>
                </a:solidFill>
              </a:defRPr>
            </a:lvl5pPr>
            <a:lvl6pPr lvl="5" rtl="0">
              <a:buNone/>
              <a:defRPr sz="600">
                <a:solidFill>
                  <a:srgbClr val="00CFFF"/>
                </a:solidFill>
              </a:defRPr>
            </a:lvl6pPr>
            <a:lvl7pPr lvl="6" rtl="0">
              <a:buNone/>
              <a:defRPr sz="600">
                <a:solidFill>
                  <a:srgbClr val="00CFFF"/>
                </a:solidFill>
              </a:defRPr>
            </a:lvl7pPr>
            <a:lvl8pPr lvl="7" rtl="0">
              <a:buNone/>
              <a:defRPr sz="600">
                <a:solidFill>
                  <a:srgbClr val="00CFFF"/>
                </a:solidFill>
              </a:defRPr>
            </a:lvl8pPr>
            <a:lvl9pPr lvl="8" rtl="0">
              <a:buNone/>
              <a:defRPr sz="600">
                <a:solidFill>
                  <a:srgbClr val="00C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36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2600"/>
              <a:buNone/>
              <a:defRPr b="1" sz="26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223" name="Google Shape;223;p36"/>
          <p:cNvSpPr txBox="1"/>
          <p:nvPr>
            <p:ph idx="1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24" name="Google Shape;224;p36"/>
          <p:cNvSpPr txBox="1"/>
          <p:nvPr>
            <p:ph idx="2" type="body"/>
          </p:nvPr>
        </p:nvSpPr>
        <p:spPr>
          <a:xfrm>
            <a:off x="737118" y="2495159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5" name="Google Shape;225;p36"/>
          <p:cNvSpPr txBox="1"/>
          <p:nvPr>
            <p:ph idx="3" type="body"/>
          </p:nvPr>
        </p:nvSpPr>
        <p:spPr>
          <a:xfrm>
            <a:off x="3323393" y="2495159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6" name="Google Shape;226;p36"/>
          <p:cNvSpPr txBox="1"/>
          <p:nvPr>
            <p:ph idx="4" type="body"/>
          </p:nvPr>
        </p:nvSpPr>
        <p:spPr>
          <a:xfrm>
            <a:off x="5909667" y="2495159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7" name="Google Shape;227;p36"/>
          <p:cNvSpPr/>
          <p:nvPr/>
        </p:nvSpPr>
        <p:spPr>
          <a:xfrm>
            <a:off x="815525" y="1865324"/>
            <a:ext cx="467100" cy="4671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8" name="Google Shape;228;p36"/>
          <p:cNvSpPr txBox="1"/>
          <p:nvPr/>
        </p:nvSpPr>
        <p:spPr>
          <a:xfrm>
            <a:off x="811575" y="1876000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800">
              <a:solidFill>
                <a:srgbClr val="1C304A"/>
              </a:solidFill>
            </a:endParaRPr>
          </a:p>
        </p:txBody>
      </p:sp>
      <p:sp>
        <p:nvSpPr>
          <p:cNvPr id="229" name="Google Shape;229;p36"/>
          <p:cNvSpPr/>
          <p:nvPr/>
        </p:nvSpPr>
        <p:spPr>
          <a:xfrm>
            <a:off x="3375583" y="1865324"/>
            <a:ext cx="467100" cy="4671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0" name="Google Shape;230;p36"/>
          <p:cNvSpPr txBox="1"/>
          <p:nvPr/>
        </p:nvSpPr>
        <p:spPr>
          <a:xfrm>
            <a:off x="3371633" y="1876000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800">
              <a:solidFill>
                <a:srgbClr val="1C304A"/>
              </a:solidFill>
            </a:endParaRPr>
          </a:p>
        </p:txBody>
      </p:sp>
      <p:sp>
        <p:nvSpPr>
          <p:cNvPr id="231" name="Google Shape;231;p36"/>
          <p:cNvSpPr/>
          <p:nvPr/>
        </p:nvSpPr>
        <p:spPr>
          <a:xfrm>
            <a:off x="5993435" y="1865324"/>
            <a:ext cx="467100" cy="4671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2" name="Google Shape;232;p36"/>
          <p:cNvSpPr txBox="1"/>
          <p:nvPr/>
        </p:nvSpPr>
        <p:spPr>
          <a:xfrm>
            <a:off x="5989485" y="1876000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1800">
              <a:solidFill>
                <a:srgbClr val="1C304A"/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ite - 1 column">
  <p:cSld name="TITLE_AND_BODY_2_1_1_1_1_2">
    <p:bg>
      <p:bgPr>
        <a:solidFill>
          <a:srgbClr val="FFFFFF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type="ctrTitle"/>
          </p:nvPr>
        </p:nvSpPr>
        <p:spPr>
          <a:xfrm>
            <a:off x="712850" y="289402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235" name="Google Shape;235;p37"/>
          <p:cNvSpPr txBox="1"/>
          <p:nvPr>
            <p:ph idx="1" type="body"/>
          </p:nvPr>
        </p:nvSpPr>
        <p:spPr>
          <a:xfrm>
            <a:off x="623400" y="1662376"/>
            <a:ext cx="789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800"/>
              <a:buChar char="●"/>
              <a:defRPr>
                <a:solidFill>
                  <a:srgbClr val="1C304A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400"/>
              <a:buChar char="○"/>
              <a:defRPr>
                <a:solidFill>
                  <a:srgbClr val="1C304A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400"/>
              <a:buChar char="■"/>
              <a:defRPr>
                <a:solidFill>
                  <a:srgbClr val="1C304A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200"/>
              <a:buChar char="●"/>
              <a:defRPr>
                <a:solidFill>
                  <a:srgbClr val="1C304A"/>
                </a:solidFill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000"/>
              <a:buChar char="○"/>
              <a:defRPr>
                <a:solidFill>
                  <a:srgbClr val="1C304A"/>
                </a:solidFill>
              </a:defRPr>
            </a:lvl5pPr>
            <a:lvl6pPr indent="-279400" lvl="5" marL="27432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800"/>
              <a:buChar char="■"/>
              <a:defRPr>
                <a:solidFill>
                  <a:srgbClr val="1C304A"/>
                </a:solidFill>
              </a:defRPr>
            </a:lvl6pPr>
            <a:lvl7pPr indent="-279400" lvl="6" marL="32004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800"/>
              <a:buChar char="●"/>
              <a:defRPr>
                <a:solidFill>
                  <a:srgbClr val="1C304A"/>
                </a:solidFill>
              </a:defRPr>
            </a:lvl7pPr>
            <a:lvl8pPr indent="-279400" lvl="7" marL="36576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800"/>
              <a:buChar char="○"/>
              <a:defRPr>
                <a:solidFill>
                  <a:srgbClr val="1C304A"/>
                </a:solidFill>
              </a:defRPr>
            </a:lvl8pPr>
            <a:lvl9pPr indent="-279400" lvl="8" marL="4114800" rtl="0">
              <a:spcBef>
                <a:spcPts val="1600"/>
              </a:spcBef>
              <a:spcAft>
                <a:spcPts val="1600"/>
              </a:spcAft>
              <a:buClr>
                <a:srgbClr val="1C304A"/>
              </a:buClr>
              <a:buSzPts val="800"/>
              <a:buChar char="■"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236" name="Google Shape;236;p37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ite - 2 column">
  <p:cSld name="TITLE_AND_BODY_2_1_1_1_1_1">
    <p:bg>
      <p:bgPr>
        <a:solidFill>
          <a:srgbClr val="FFFFFF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239" name="Google Shape;239;p38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0" name="Google Shape;240;p38"/>
          <p:cNvSpPr txBox="1"/>
          <p:nvPr>
            <p:ph idx="1" type="body"/>
          </p:nvPr>
        </p:nvSpPr>
        <p:spPr>
          <a:xfrm>
            <a:off x="725280" y="1722020"/>
            <a:ext cx="3617700" cy="26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1" name="Google Shape;241;p38"/>
          <p:cNvSpPr txBox="1"/>
          <p:nvPr>
            <p:ph idx="2" type="body"/>
          </p:nvPr>
        </p:nvSpPr>
        <p:spPr>
          <a:xfrm>
            <a:off x="4675870" y="1745270"/>
            <a:ext cx="3617700" cy="26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2" name="Google Shape;242;p38"/>
          <p:cNvSpPr txBox="1"/>
          <p:nvPr>
            <p:ph idx="3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ite - 3 column ">
  <p:cSld name="TITLE_AND_TWO_COLUMNS_1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9"/>
          <p:cNvSpPr txBox="1"/>
          <p:nvPr>
            <p:ph idx="1" type="body"/>
          </p:nvPr>
        </p:nvSpPr>
        <p:spPr>
          <a:xfrm>
            <a:off x="737118" y="2471784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5" name="Google Shape;245;p39"/>
          <p:cNvSpPr/>
          <p:nvPr/>
        </p:nvSpPr>
        <p:spPr>
          <a:xfrm>
            <a:off x="435775" y="4943725"/>
            <a:ext cx="116700" cy="13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9"/>
          <p:cNvSpPr txBox="1"/>
          <p:nvPr>
            <p:ph idx="2" type="body"/>
          </p:nvPr>
        </p:nvSpPr>
        <p:spPr>
          <a:xfrm>
            <a:off x="3323393" y="2471784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7" name="Google Shape;247;p39"/>
          <p:cNvSpPr txBox="1"/>
          <p:nvPr>
            <p:ph idx="3" type="body"/>
          </p:nvPr>
        </p:nvSpPr>
        <p:spPr>
          <a:xfrm>
            <a:off x="5909667" y="2471784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8" name="Google Shape;248;p39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249" name="Google Shape;249;p39"/>
          <p:cNvSpPr txBox="1"/>
          <p:nvPr>
            <p:ph idx="4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50" name="Google Shape;250;p39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" name="Google Shape;251;p39"/>
          <p:cNvSpPr/>
          <p:nvPr/>
        </p:nvSpPr>
        <p:spPr>
          <a:xfrm>
            <a:off x="815525" y="1841949"/>
            <a:ext cx="467100" cy="467100"/>
          </a:xfrm>
          <a:prstGeom prst="ellipse">
            <a:avLst/>
          </a:prstGeom>
          <a:solidFill>
            <a:srgbClr val="046B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2" name="Google Shape;252;p39"/>
          <p:cNvSpPr txBox="1"/>
          <p:nvPr/>
        </p:nvSpPr>
        <p:spPr>
          <a:xfrm>
            <a:off x="811575" y="1852625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800"/>
          </a:p>
        </p:txBody>
      </p:sp>
      <p:sp>
        <p:nvSpPr>
          <p:cNvPr id="253" name="Google Shape;253;p39"/>
          <p:cNvSpPr/>
          <p:nvPr/>
        </p:nvSpPr>
        <p:spPr>
          <a:xfrm>
            <a:off x="3375583" y="1841949"/>
            <a:ext cx="467100" cy="467100"/>
          </a:xfrm>
          <a:prstGeom prst="ellipse">
            <a:avLst/>
          </a:prstGeom>
          <a:solidFill>
            <a:srgbClr val="046B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4" name="Google Shape;254;p39"/>
          <p:cNvSpPr txBox="1"/>
          <p:nvPr/>
        </p:nvSpPr>
        <p:spPr>
          <a:xfrm>
            <a:off x="3371633" y="1852625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800"/>
          </a:p>
        </p:txBody>
      </p:sp>
      <p:sp>
        <p:nvSpPr>
          <p:cNvPr id="255" name="Google Shape;255;p39"/>
          <p:cNvSpPr/>
          <p:nvPr/>
        </p:nvSpPr>
        <p:spPr>
          <a:xfrm>
            <a:off x="5764835" y="1841949"/>
            <a:ext cx="467100" cy="467100"/>
          </a:xfrm>
          <a:prstGeom prst="ellipse">
            <a:avLst/>
          </a:prstGeom>
          <a:solidFill>
            <a:srgbClr val="046B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6" name="Google Shape;256;p39"/>
          <p:cNvSpPr txBox="1"/>
          <p:nvPr/>
        </p:nvSpPr>
        <p:spPr>
          <a:xfrm>
            <a:off x="5760885" y="1852625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180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ite - 2 column icons">
  <p:cSld name="TITLE_AND_TWO_COLUMNS_1_2">
    <p:bg>
      <p:bgPr>
        <a:solidFill>
          <a:srgbClr val="FFFFFF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"/>
          <p:cNvSpPr txBox="1"/>
          <p:nvPr>
            <p:ph idx="1" type="body"/>
          </p:nvPr>
        </p:nvSpPr>
        <p:spPr>
          <a:xfrm>
            <a:off x="1493788" y="1694407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259" name="Google Shape;259;p40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0" name="Google Shape;260;p40"/>
          <p:cNvSpPr/>
          <p:nvPr/>
        </p:nvSpPr>
        <p:spPr>
          <a:xfrm>
            <a:off x="815525" y="1804118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1" name="Google Shape;261;p40"/>
          <p:cNvSpPr/>
          <p:nvPr/>
        </p:nvSpPr>
        <p:spPr>
          <a:xfrm>
            <a:off x="4349050" y="1804118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2" name="Google Shape;262;p40"/>
          <p:cNvSpPr txBox="1"/>
          <p:nvPr>
            <p:ph idx="2" type="body"/>
          </p:nvPr>
        </p:nvSpPr>
        <p:spPr>
          <a:xfrm>
            <a:off x="5027312" y="1694407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263" name="Google Shape;263;p40"/>
          <p:cNvSpPr txBox="1"/>
          <p:nvPr>
            <p:ph idx="3" type="body"/>
          </p:nvPr>
        </p:nvSpPr>
        <p:spPr>
          <a:xfrm>
            <a:off x="1493788" y="3313631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264" name="Google Shape;264;p40"/>
          <p:cNvSpPr/>
          <p:nvPr/>
        </p:nvSpPr>
        <p:spPr>
          <a:xfrm>
            <a:off x="815525" y="3427125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5" name="Google Shape;265;p40"/>
          <p:cNvSpPr/>
          <p:nvPr/>
        </p:nvSpPr>
        <p:spPr>
          <a:xfrm>
            <a:off x="4349050" y="3427125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6" name="Google Shape;266;p40"/>
          <p:cNvSpPr txBox="1"/>
          <p:nvPr>
            <p:ph idx="4" type="body"/>
          </p:nvPr>
        </p:nvSpPr>
        <p:spPr>
          <a:xfrm>
            <a:off x="5027312" y="3313631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267" name="Google Shape;267;p40"/>
          <p:cNvSpPr txBox="1"/>
          <p:nvPr>
            <p:ph type="ctrTitle"/>
          </p:nvPr>
        </p:nvSpPr>
        <p:spPr>
          <a:xfrm>
            <a:off x="712850" y="289402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b="1" sz="26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ight - 2 column icons">
  <p:cSld name="TITLE_AND_TWO_COLUMNS_1_2_1">
    <p:bg>
      <p:bgPr>
        <a:solidFill>
          <a:srgbClr val="00CFFF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1"/>
          <p:cNvSpPr txBox="1"/>
          <p:nvPr>
            <p:ph idx="1" type="body"/>
          </p:nvPr>
        </p:nvSpPr>
        <p:spPr>
          <a:xfrm>
            <a:off x="1493788" y="1694407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270" name="Google Shape;270;p41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1" name="Google Shape;271;p41"/>
          <p:cNvSpPr/>
          <p:nvPr/>
        </p:nvSpPr>
        <p:spPr>
          <a:xfrm>
            <a:off x="815525" y="1804118"/>
            <a:ext cx="611400" cy="61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2" name="Google Shape;272;p41"/>
          <p:cNvSpPr/>
          <p:nvPr/>
        </p:nvSpPr>
        <p:spPr>
          <a:xfrm>
            <a:off x="4349050" y="1804118"/>
            <a:ext cx="611400" cy="61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3" name="Google Shape;273;p41"/>
          <p:cNvSpPr txBox="1"/>
          <p:nvPr>
            <p:ph idx="2" type="body"/>
          </p:nvPr>
        </p:nvSpPr>
        <p:spPr>
          <a:xfrm>
            <a:off x="5027312" y="1694407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274" name="Google Shape;274;p41"/>
          <p:cNvSpPr txBox="1"/>
          <p:nvPr>
            <p:ph idx="3" type="body"/>
          </p:nvPr>
        </p:nvSpPr>
        <p:spPr>
          <a:xfrm>
            <a:off x="1493788" y="3313631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275" name="Google Shape;275;p41"/>
          <p:cNvSpPr/>
          <p:nvPr/>
        </p:nvSpPr>
        <p:spPr>
          <a:xfrm>
            <a:off x="815525" y="3427125"/>
            <a:ext cx="611400" cy="61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6" name="Google Shape;276;p41"/>
          <p:cNvSpPr/>
          <p:nvPr/>
        </p:nvSpPr>
        <p:spPr>
          <a:xfrm>
            <a:off x="4349050" y="3427125"/>
            <a:ext cx="611400" cy="61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7" name="Google Shape;277;p41"/>
          <p:cNvSpPr txBox="1"/>
          <p:nvPr>
            <p:ph idx="4" type="body"/>
          </p:nvPr>
        </p:nvSpPr>
        <p:spPr>
          <a:xfrm>
            <a:off x="5027312" y="3313631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278" name="Google Shape;278;p41"/>
          <p:cNvSpPr txBox="1"/>
          <p:nvPr>
            <p:ph type="ctrTitle"/>
          </p:nvPr>
        </p:nvSpPr>
        <p:spPr>
          <a:xfrm>
            <a:off x="712850" y="289402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b="1" sz="26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Dark Blue">
  <p:cSld name="TITLE_AND_BODY_2">
    <p:bg>
      <p:bgPr>
        <a:solidFill>
          <a:srgbClr val="1C304A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6000"/>
              <a:buNone/>
              <a:defRPr b="1" sz="60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746072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boxes">
  <p:cSld name="TITLE_AND_TWO_COLUMNS_1_2_1_1">
    <p:bg>
      <p:bgPr>
        <a:solidFill>
          <a:srgbClr val="FFFFFF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2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1" name="Google Shape;281;p42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282" name="Google Shape;282;p42"/>
          <p:cNvSpPr txBox="1"/>
          <p:nvPr>
            <p:ph idx="1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83" name="Google Shape;283;p42"/>
          <p:cNvSpPr/>
          <p:nvPr/>
        </p:nvSpPr>
        <p:spPr>
          <a:xfrm>
            <a:off x="8291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="1" sz="7200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4" name="Google Shape;284;p42"/>
          <p:cNvSpPr txBox="1"/>
          <p:nvPr>
            <p:ph idx="2" type="body"/>
          </p:nvPr>
        </p:nvSpPr>
        <p:spPr>
          <a:xfrm>
            <a:off x="873513" y="3007750"/>
            <a:ext cx="12789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b="1"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5" name="Google Shape;285;p42"/>
          <p:cNvSpPr/>
          <p:nvPr/>
        </p:nvSpPr>
        <p:spPr>
          <a:xfrm>
            <a:off x="23593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="1" sz="7200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6" name="Google Shape;286;p42"/>
          <p:cNvSpPr txBox="1"/>
          <p:nvPr>
            <p:ph idx="3" type="body"/>
          </p:nvPr>
        </p:nvSpPr>
        <p:spPr>
          <a:xfrm>
            <a:off x="2403713" y="3007750"/>
            <a:ext cx="12789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b="1"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7" name="Google Shape;287;p42"/>
          <p:cNvSpPr/>
          <p:nvPr/>
        </p:nvSpPr>
        <p:spPr>
          <a:xfrm>
            <a:off x="38895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="1" sz="7200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8" name="Google Shape;288;p42"/>
          <p:cNvSpPr txBox="1"/>
          <p:nvPr>
            <p:ph idx="4" type="body"/>
          </p:nvPr>
        </p:nvSpPr>
        <p:spPr>
          <a:xfrm>
            <a:off x="3933913" y="3007750"/>
            <a:ext cx="12789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b="1"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9" name="Google Shape;289;p42"/>
          <p:cNvSpPr/>
          <p:nvPr/>
        </p:nvSpPr>
        <p:spPr>
          <a:xfrm>
            <a:off x="54197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="1" sz="7200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0" name="Google Shape;290;p42"/>
          <p:cNvSpPr txBox="1"/>
          <p:nvPr>
            <p:ph idx="5" type="body"/>
          </p:nvPr>
        </p:nvSpPr>
        <p:spPr>
          <a:xfrm>
            <a:off x="5464113" y="3007750"/>
            <a:ext cx="12789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b="1"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1" name="Google Shape;291;p42"/>
          <p:cNvSpPr/>
          <p:nvPr/>
        </p:nvSpPr>
        <p:spPr>
          <a:xfrm>
            <a:off x="69499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b="1" sz="7200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2" name="Google Shape;292;p42"/>
          <p:cNvSpPr txBox="1"/>
          <p:nvPr>
            <p:ph idx="6" type="body"/>
          </p:nvPr>
        </p:nvSpPr>
        <p:spPr>
          <a:xfrm>
            <a:off x="6994313" y="3007750"/>
            <a:ext cx="12789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b="1"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">
  <p:cSld name="CUSTOM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43"/>
          <p:cNvSpPr txBox="1"/>
          <p:nvPr>
            <p:ph idx="1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96" name="Google Shape;296;p43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Photo">
  <p:cSld name="MAIN_POINT">
    <p:bg>
      <p:bgPr>
        <a:solidFill>
          <a:srgbClr val="666666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4"/>
          <p:cNvPicPr preferRelativeResize="0"/>
          <p:nvPr/>
        </p:nvPicPr>
        <p:blipFill rotWithShape="1">
          <a:blip r:embed="rId2">
            <a:alphaModFix/>
          </a:blip>
          <a:srcRect b="30901" l="6272" r="11416" t="6909"/>
          <a:stretch/>
        </p:blipFill>
        <p:spPr>
          <a:xfrm>
            <a:off x="-9525" y="-39168"/>
            <a:ext cx="9162900" cy="51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4"/>
          <p:cNvSpPr/>
          <p:nvPr/>
        </p:nvSpPr>
        <p:spPr>
          <a:xfrm>
            <a:off x="3868900" y="3578887"/>
            <a:ext cx="4891200" cy="975900"/>
          </a:xfrm>
          <a:prstGeom prst="rect">
            <a:avLst/>
          </a:prstGeom>
          <a:solidFill>
            <a:srgbClr val="00CFFF"/>
          </a:solidFill>
          <a:ln>
            <a:noFill/>
          </a:ln>
        </p:spPr>
        <p:txBody>
          <a:bodyPr anchorCtr="0" anchor="t" bIns="167425" lIns="167425" spcFirstLastPara="1" rIns="167425" wrap="square" tIns="167425">
            <a:noAutofit/>
          </a:bodyPr>
          <a:lstStyle/>
          <a:p>
            <a:pPr indent="88900" lvl="1" marL="0" marR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b="0" i="1" sz="1700" u="none" cap="none" strike="noStrike">
              <a:solidFill>
                <a:srgbClr val="26818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0" name="Google Shape;300;p44"/>
          <p:cNvSpPr txBox="1"/>
          <p:nvPr>
            <p:ph type="ctrTitle"/>
          </p:nvPr>
        </p:nvSpPr>
        <p:spPr>
          <a:xfrm>
            <a:off x="4035650" y="3697025"/>
            <a:ext cx="44898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3600"/>
              <a:buNone/>
              <a:defRPr b="1" sz="36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Blue Section Title ">
  <p:cSld name="SECTION_TITLE_AND_DESCRIPTION_1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5"/>
          <p:cNvPicPr preferRelativeResize="0"/>
          <p:nvPr/>
        </p:nvPicPr>
        <p:blipFill rotWithShape="1">
          <a:blip r:embed="rId2">
            <a:alphaModFix/>
          </a:blip>
          <a:srcRect b="30901" l="47425" r="11420" t="6909"/>
          <a:stretch/>
        </p:blipFill>
        <p:spPr>
          <a:xfrm>
            <a:off x="4572000" y="-42840"/>
            <a:ext cx="4619100" cy="52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5"/>
          <p:cNvSpPr/>
          <p:nvPr/>
        </p:nvSpPr>
        <p:spPr>
          <a:xfrm>
            <a:off x="-47100" y="-11850"/>
            <a:ext cx="4619100" cy="52158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5"/>
          <p:cNvSpPr txBox="1"/>
          <p:nvPr>
            <p:ph idx="12" type="sldNum"/>
          </p:nvPr>
        </p:nvSpPr>
        <p:spPr>
          <a:xfrm>
            <a:off x="8472450" y="4881626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buNone/>
              <a:defRPr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buNone/>
              <a:defRPr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buNone/>
              <a:defRPr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buNone/>
              <a:defRPr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buNone/>
              <a:defRPr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buNone/>
              <a:defRPr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buNone/>
              <a:defRPr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buNone/>
              <a:defRPr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45"/>
          <p:cNvSpPr txBox="1"/>
          <p:nvPr>
            <p:ph type="ctrTitle"/>
          </p:nvPr>
        </p:nvSpPr>
        <p:spPr>
          <a:xfrm>
            <a:off x="718656" y="614725"/>
            <a:ext cx="34947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2600"/>
              <a:buNone/>
              <a:defRPr b="1" sz="26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306" name="Google Shape;306;p45"/>
          <p:cNvSpPr txBox="1"/>
          <p:nvPr>
            <p:ph idx="1" type="body"/>
          </p:nvPr>
        </p:nvSpPr>
        <p:spPr>
          <a:xfrm>
            <a:off x="725275" y="1722025"/>
            <a:ext cx="3515700" cy="26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7" name="Google Shape;307;p45"/>
          <p:cNvSpPr txBox="1"/>
          <p:nvPr>
            <p:ph idx="2" type="subTitle"/>
          </p:nvPr>
        </p:nvSpPr>
        <p:spPr>
          <a:xfrm>
            <a:off x="718649" y="292250"/>
            <a:ext cx="35463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1">
  <p:cSld name="SECTION_TITLE_AND_DESCRIPTION_1_1">
    <p:bg>
      <p:bgPr>
        <a:solidFill>
          <a:srgbClr val="1C304A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6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6000"/>
              <a:buNone/>
              <a:defRPr b="1" sz="60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310" name="Google Shape;310;p46"/>
          <p:cNvSpPr txBox="1"/>
          <p:nvPr>
            <p:ph idx="1" type="body"/>
          </p:nvPr>
        </p:nvSpPr>
        <p:spPr>
          <a:xfrm>
            <a:off x="737118" y="3585136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>
                <a:solidFill>
                  <a:srgbClr val="FFFFFF"/>
                </a:solidFill>
              </a:defRPr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311" name="Google Shape;311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04" y="4566350"/>
            <a:ext cx="201375" cy="2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1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4" name="Google Shape;314;p47"/>
          <p:cNvSpPr txBox="1"/>
          <p:nvPr/>
        </p:nvSpPr>
        <p:spPr>
          <a:xfrm>
            <a:off x="712850" y="289400"/>
            <a:ext cx="82122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Icons to use in presentations</a:t>
            </a:r>
            <a:endParaRPr b="1" sz="2800">
              <a:solidFill>
                <a:srgbClr val="046B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 </a:t>
            </a:r>
            <a:r>
              <a:rPr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icons </a:t>
            </a:r>
            <a:r>
              <a:rPr b="0"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master </a:t>
            </a:r>
            <a:r>
              <a:rPr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</a:t>
            </a:r>
            <a:r>
              <a:rPr b="0"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use in your presentation (Slide&gt;Edit master) </a:t>
            </a:r>
            <a:endParaRPr b="0" sz="1800">
              <a:solidFill>
                <a:srgbClr val="046B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thin-0001_compose_write_pencil_new.png" id="315" name="Google Shape;315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8333" y="12612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19_mobile_iphone.png" id="316" name="Google Shape;31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81" y="1268638"/>
            <a:ext cx="628450" cy="628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20_ipad_reading_mobile.png" id="317" name="Google Shape;31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0075" y="1268648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21_calendar_month_day_planner.png" id="318" name="Google Shape;31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1950" y="2083073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27_stopwatch_timer_running_time.png" id="319" name="Google Shape;319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1875" y="2083073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32_flag.png" id="320" name="Google Shape;320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58802" y="2058426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33_search_find_zoom.png" id="321" name="Google Shape;321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02477" y="1322776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42_attachment.png" id="322" name="Google Shape;322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91050" y="1255461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52_settings_gears_preferences_gearbox.png" id="323" name="Google Shape;323;p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04100" y="1308523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55_settings_tools_configuration_preferences.png" id="324" name="Google Shape;324;p4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01225" y="1255461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70_paper_role.png" id="325" name="Google Shape;325;p4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36400" y="1255461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00_to_do_list_reminder_done.png" id="326" name="Google Shape;326;p4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899075" y="1202398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28_upload_load_share.png" id="327" name="Google Shape;327;p4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23950" y="1184088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43_rotate_clockwise.png" id="328" name="Google Shape;328;p4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128600" y="2138363"/>
            <a:ext cx="599525" cy="59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53_delete_exit_remove_close.png" id="329" name="Google Shape;329;p4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126025" y="3077562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54_ok_successful_check.png" id="330" name="Google Shape;330;p4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020663" y="3048649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207_list_checkbox_todo_done.png" id="331" name="Google Shape;331;p4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991050" y="3063099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281_chat_message_discussion_bubble_reply_conversation.png" id="332" name="Google Shape;332;p47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002477" y="3118603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10_support_help_talk_call.png" id="333" name="Google Shape;333;p47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329075" y="2957987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58_database_raid.png" id="334" name="Google Shape;334;p47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073300" y="378190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83_graph_columns_growth_statistics.png" id="335" name="Google Shape;335;p47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283863" y="382830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84_graph_columns_drop_statistics.png" id="336" name="Google Shape;336;p47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4189063" y="379985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550_attention_error_alert_caution.png" id="337" name="Google Shape;337;p47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2402600" y="376470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61_like_thumb_up_vote.png" id="338" name="Google Shape;338;p47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454058" y="3703079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62_dislike_thumb_down_vote.png" id="339" name="Google Shape;339;p47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445131" y="376470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99_user_profile_avatar_man_male.png" id="340" name="Google Shape;340;p47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2402600" y="295797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00_user_profile_avatar_woman_female.png" id="341" name="Google Shape;341;p47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1433281" y="295797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04_users_profile_group_couple_man_woman.png" id="342" name="Google Shape;342;p47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407408" y="295797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09_user_profile_avatar_man_male.png" id="343" name="Google Shape;343;p47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3244250" y="2083074"/>
            <a:ext cx="654825" cy="631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0_business_tie_user_profile_avatar_man_male.png" id="344" name="Google Shape;344;p47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2402600" y="2083074"/>
            <a:ext cx="654825" cy="631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1_young_boy_user_profile_avatar_man_male.png" id="345" name="Google Shape;345;p47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1426831" y="2083074"/>
            <a:ext cx="654825" cy="631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2_user_profile_avatar_girl_woman_female.png" id="346" name="Google Shape;346;p47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407408" y="1992099"/>
            <a:ext cx="654825" cy="63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7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5975550" y="3830230"/>
            <a:ext cx="761275" cy="761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66_weather_snow_flake_winter.png" id="348" name="Google Shape;348;p47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4228838" y="3027163"/>
            <a:ext cx="654825" cy="654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9_group_users_circle.png" id="349" name="Google Shape;349;p47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209950" y="2065113"/>
            <a:ext cx="654825" cy="654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32_security_lock.png" id="350" name="Google Shape;350;p47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8002477" y="3852958"/>
            <a:ext cx="654825" cy="654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540_map_path_navigation_location_treasure_hunt.png" id="351" name="Google Shape;351;p47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6949813" y="3830230"/>
            <a:ext cx="654825" cy="6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7"/>
          <p:cNvSpPr txBox="1"/>
          <p:nvPr/>
        </p:nvSpPr>
        <p:spPr>
          <a:xfrm>
            <a:off x="712075" y="4620875"/>
            <a:ext cx="7098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For a preview of additional icons (including free social icons) available visit </a:t>
            </a:r>
            <a:r>
              <a:rPr lang="en" sz="1000" u="sng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  <a:hlinkClick r:id="rId39"/>
              </a:rPr>
              <a:t>https://picons.me</a:t>
            </a:r>
            <a:endParaRPr sz="1000">
              <a:solidFill>
                <a:srgbClr val="046B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 1">
  <p:cSld name="CUSTOM_1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8"/>
          <p:cNvSpPr txBox="1"/>
          <p:nvPr/>
        </p:nvSpPr>
        <p:spPr>
          <a:xfrm>
            <a:off x="712850" y="289402"/>
            <a:ext cx="73866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18F Brand Colors</a:t>
            </a:r>
            <a:endParaRPr b="1" sz="2800">
              <a:solidFill>
                <a:srgbClr val="046B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 these colors to your custom color swatches in Google</a:t>
            </a:r>
            <a:endParaRPr b="0" sz="1800">
              <a:solidFill>
                <a:srgbClr val="046B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5" name="Google Shape;355;p48"/>
          <p:cNvSpPr txBox="1"/>
          <p:nvPr/>
        </p:nvSpPr>
        <p:spPr>
          <a:xfrm>
            <a:off x="712075" y="4620875"/>
            <a:ext cx="7098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Download color palettes for use with adobe and apple software here </a:t>
            </a:r>
            <a:r>
              <a:rPr lang="en" sz="1000" u="sng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  <a:hlinkClick r:id="rId2"/>
              </a:rPr>
              <a:t>https://pages-staging.18f.gov/brand/#colors</a:t>
            </a:r>
            <a:r>
              <a:rPr lang="en" sz="10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000">
              <a:solidFill>
                <a:srgbClr val="046B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6" name="Google Shape;356;p48"/>
          <p:cNvSpPr/>
          <p:nvPr/>
        </p:nvSpPr>
        <p:spPr>
          <a:xfrm>
            <a:off x="794975" y="1589940"/>
            <a:ext cx="808500" cy="80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8"/>
          <p:cNvSpPr/>
          <p:nvPr/>
        </p:nvSpPr>
        <p:spPr>
          <a:xfrm>
            <a:off x="1800575" y="1589940"/>
            <a:ext cx="808500" cy="808500"/>
          </a:xfrm>
          <a:prstGeom prst="rect">
            <a:avLst/>
          </a:prstGeom>
          <a:solidFill>
            <a:srgbClr val="B3EFF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8"/>
          <p:cNvSpPr/>
          <p:nvPr/>
        </p:nvSpPr>
        <p:spPr>
          <a:xfrm>
            <a:off x="2806175" y="1589940"/>
            <a:ext cx="808500" cy="808500"/>
          </a:xfrm>
          <a:prstGeom prst="rect">
            <a:avLst/>
          </a:prstGeom>
          <a:solidFill>
            <a:srgbClr val="00CFF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8"/>
          <p:cNvSpPr/>
          <p:nvPr/>
        </p:nvSpPr>
        <p:spPr>
          <a:xfrm>
            <a:off x="3811775" y="1589940"/>
            <a:ext cx="808500" cy="808500"/>
          </a:xfrm>
          <a:prstGeom prst="rect">
            <a:avLst/>
          </a:prstGeom>
          <a:solidFill>
            <a:srgbClr val="046B99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8"/>
          <p:cNvSpPr/>
          <p:nvPr/>
        </p:nvSpPr>
        <p:spPr>
          <a:xfrm>
            <a:off x="4817375" y="1589940"/>
            <a:ext cx="808500" cy="808500"/>
          </a:xfrm>
          <a:prstGeom prst="rect">
            <a:avLst/>
          </a:prstGeom>
          <a:solidFill>
            <a:srgbClr val="1C304A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8"/>
          <p:cNvSpPr txBox="1"/>
          <p:nvPr/>
        </p:nvSpPr>
        <p:spPr>
          <a:xfrm>
            <a:off x="712075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White</a:t>
            </a:r>
            <a:endParaRPr b="1"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#FFFFF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2" name="Google Shape;362;p48"/>
          <p:cNvSpPr txBox="1"/>
          <p:nvPr/>
        </p:nvSpPr>
        <p:spPr>
          <a:xfrm>
            <a:off x="1717782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Light</a:t>
            </a:r>
            <a:endParaRPr b="1"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#B3EFFF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3" name="Google Shape;363;p48"/>
          <p:cNvSpPr txBox="1"/>
          <p:nvPr/>
        </p:nvSpPr>
        <p:spPr>
          <a:xfrm>
            <a:off x="2723382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Bright</a:t>
            </a:r>
            <a:endParaRPr b="1"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#00CFFF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4" name="Google Shape;364;p48"/>
          <p:cNvSpPr txBox="1"/>
          <p:nvPr/>
        </p:nvSpPr>
        <p:spPr>
          <a:xfrm>
            <a:off x="3728982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Medium</a:t>
            </a:r>
            <a:endParaRPr b="1"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#046B99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5" name="Google Shape;365;p48"/>
          <p:cNvSpPr txBox="1"/>
          <p:nvPr/>
        </p:nvSpPr>
        <p:spPr>
          <a:xfrm>
            <a:off x="4734582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Dark</a:t>
            </a:r>
            <a:endParaRPr b="1"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#1C304A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6" name="Google Shape;366;p48"/>
          <p:cNvSpPr/>
          <p:nvPr/>
        </p:nvSpPr>
        <p:spPr>
          <a:xfrm>
            <a:off x="5822975" y="1589940"/>
            <a:ext cx="808500" cy="808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8"/>
          <p:cNvSpPr txBox="1"/>
          <p:nvPr/>
        </p:nvSpPr>
        <p:spPr>
          <a:xfrm>
            <a:off x="5740182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Black</a:t>
            </a:r>
            <a:endParaRPr b="1"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#000000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8" name="Google Shape;36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5773" y="1074050"/>
            <a:ext cx="1692975" cy="29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1">
  <p:cSld name="TITLE_1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71" name="Google Shape;371;p4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2" name="Google Shape;372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+ Image 1/2">
  <p:cSld name="Text + Image 1/2">
    <p:bg>
      <p:bgPr>
        <a:solidFill>
          <a:srgbClr val="1C304A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0"/>
          <p:cNvSpPr/>
          <p:nvPr>
            <p:ph idx="2" type="pic"/>
          </p:nvPr>
        </p:nvSpPr>
        <p:spPr>
          <a:xfrm flipH="1">
            <a:off x="4576826" y="-26883"/>
            <a:ext cx="4573500" cy="51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75" name="Google Shape;375;p50"/>
          <p:cNvSpPr txBox="1"/>
          <p:nvPr>
            <p:ph idx="1" type="body"/>
          </p:nvPr>
        </p:nvSpPr>
        <p:spPr>
          <a:xfrm>
            <a:off x="664959" y="614869"/>
            <a:ext cx="30132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2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76" name="Google Shape;376;p50"/>
          <p:cNvSpPr txBox="1"/>
          <p:nvPr>
            <p:ph idx="3" type="body"/>
          </p:nvPr>
        </p:nvSpPr>
        <p:spPr>
          <a:xfrm>
            <a:off x="669722" y="945387"/>
            <a:ext cx="3003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2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77" name="Google Shape;377;p50"/>
          <p:cNvSpPr txBox="1"/>
          <p:nvPr>
            <p:ph idx="4" type="body"/>
          </p:nvPr>
        </p:nvSpPr>
        <p:spPr>
          <a:xfrm>
            <a:off x="686182" y="4349320"/>
            <a:ext cx="29889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2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78" name="Google Shape;378;p50"/>
          <p:cNvSpPr txBox="1"/>
          <p:nvPr>
            <p:ph idx="5" type="body"/>
          </p:nvPr>
        </p:nvSpPr>
        <p:spPr>
          <a:xfrm>
            <a:off x="677117" y="1850823"/>
            <a:ext cx="29889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2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79" name="Google Shape;379;p50"/>
          <p:cNvSpPr txBox="1"/>
          <p:nvPr>
            <p:ph idx="12" type="sldNum"/>
          </p:nvPr>
        </p:nvSpPr>
        <p:spPr>
          <a:xfrm>
            <a:off x="4569619" y="4905375"/>
            <a:ext cx="149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d Text" showMasterSp="0">
  <p:cSld name="End Text">
    <p:bg>
      <p:bgPr>
        <a:solidFill>
          <a:srgbClr val="1C304A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1"/>
          <p:cNvSpPr txBox="1"/>
          <p:nvPr>
            <p:ph idx="1" type="body"/>
          </p:nvPr>
        </p:nvSpPr>
        <p:spPr>
          <a:xfrm>
            <a:off x="657225" y="1200150"/>
            <a:ext cx="7273800" cy="16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1800"/>
              <a:buFont typeface="Helvetica Neue"/>
              <a:buNone/>
              <a:defRPr b="1" i="0" sz="75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1400"/>
              <a:buFont typeface="Helvetica Neue"/>
              <a:buNone/>
              <a:defRPr b="1" i="0" sz="75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1400"/>
              <a:buFont typeface="Helvetica Neue"/>
              <a:buNone/>
              <a:defRPr b="1" i="0" sz="75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1200"/>
              <a:buFont typeface="Helvetica Neue"/>
              <a:buNone/>
              <a:defRPr b="1" i="0" sz="75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1000"/>
              <a:buFont typeface="Helvetica Neue"/>
              <a:buNone/>
              <a:defRPr b="1" i="0" sz="75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82" name="Google Shape;382;p51"/>
          <p:cNvSpPr txBox="1"/>
          <p:nvPr>
            <p:ph idx="2" type="body"/>
          </p:nvPr>
        </p:nvSpPr>
        <p:spPr>
          <a:xfrm>
            <a:off x="668742" y="3999997"/>
            <a:ext cx="32385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2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id="383" name="Google Shape;38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7948" y="4674378"/>
            <a:ext cx="233400" cy="2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1"/>
          <p:cNvSpPr txBox="1"/>
          <p:nvPr>
            <p:ph idx="12" type="sldNum"/>
          </p:nvPr>
        </p:nvSpPr>
        <p:spPr>
          <a:xfrm>
            <a:off x="4569619" y="4905375"/>
            <a:ext cx="1542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- Light">
  <p:cSld name="TITLE_AND_BODY_2_1">
    <p:bg>
      <p:bgPr>
        <a:solidFill>
          <a:srgbClr val="FFFFFF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b="1" sz="60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" type="subTitle"/>
          </p:nvPr>
        </p:nvSpPr>
        <p:spPr>
          <a:xfrm>
            <a:off x="746072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046B9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g Point - Bright">
  <p:cSld name="TITLE_AND_BODY_2_1_1">
    <p:bg>
      <p:bgPr>
        <a:solidFill>
          <a:srgbClr val="00CFFF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ctrTitle"/>
          </p:nvPr>
        </p:nvSpPr>
        <p:spPr>
          <a:xfrm>
            <a:off x="712850" y="536200"/>
            <a:ext cx="76929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b="1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g Point - Light">
  <p:cSld name="TITLE_AND_BODY_2_1_1_1">
    <p:bg>
      <p:bgPr>
        <a:solidFill>
          <a:srgbClr val="FFFFFF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ctrTitle"/>
          </p:nvPr>
        </p:nvSpPr>
        <p:spPr>
          <a:xfrm>
            <a:off x="712850" y="536200"/>
            <a:ext cx="76929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b="1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Column - Dark">
  <p:cSld name="TITLE_AND_BODY_2_1_1_1_1">
    <p:bg>
      <p:bgPr>
        <a:solidFill>
          <a:srgbClr val="1C304A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ctrTitle"/>
          </p:nvPr>
        </p:nvSpPr>
        <p:spPr>
          <a:xfrm>
            <a:off x="712850" y="289402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2600"/>
              <a:buNone/>
              <a:defRPr b="1" sz="26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33" name="Google Shape;33;p9"/>
          <p:cNvSpPr txBox="1"/>
          <p:nvPr>
            <p:ph idx="1" type="body"/>
          </p:nvPr>
        </p:nvSpPr>
        <p:spPr>
          <a:xfrm>
            <a:off x="623400" y="1654658"/>
            <a:ext cx="789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>
                <a:solidFill>
                  <a:srgbClr val="FFFFFF"/>
                </a:solidFill>
              </a:defRPr>
            </a:lvl5pPr>
            <a:lvl6pPr indent="-2794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■"/>
              <a:defRPr>
                <a:solidFill>
                  <a:srgbClr val="FFFFFF"/>
                </a:solidFill>
              </a:defRPr>
            </a:lvl6pPr>
            <a:lvl7pPr indent="-2794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●"/>
              <a:defRPr>
                <a:solidFill>
                  <a:srgbClr val="FFFFFF"/>
                </a:solidFill>
              </a:defRPr>
            </a:lvl7pPr>
            <a:lvl8pPr indent="-2794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○"/>
              <a:defRPr>
                <a:solidFill>
                  <a:srgbClr val="FFFFFF"/>
                </a:solidFill>
              </a:defRPr>
            </a:lvl8pPr>
            <a:lvl9pPr indent="-2794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8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- Dark">
  <p:cSld name="TITLE_AND_BODY_2_1_1_1_1_3">
    <p:bg>
      <p:bgPr>
        <a:solidFill>
          <a:srgbClr val="1C304A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2600"/>
              <a:buNone/>
              <a:defRPr b="1" sz="26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36" name="Google Shape;36;p10"/>
          <p:cNvSpPr txBox="1"/>
          <p:nvPr>
            <p:ph idx="1" type="body"/>
          </p:nvPr>
        </p:nvSpPr>
        <p:spPr>
          <a:xfrm>
            <a:off x="697434" y="1714063"/>
            <a:ext cx="3617700" cy="26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" name="Google Shape;37;p10"/>
          <p:cNvSpPr txBox="1"/>
          <p:nvPr>
            <p:ph idx="2" type="body"/>
          </p:nvPr>
        </p:nvSpPr>
        <p:spPr>
          <a:xfrm>
            <a:off x="4675870" y="1737313"/>
            <a:ext cx="3617700" cy="26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" name="Google Shape;38;p10"/>
          <p:cNvSpPr txBox="1"/>
          <p:nvPr>
            <p:ph idx="3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49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Font typeface="Helvetica Neue"/>
              <a:buNone/>
              <a:defRPr b="1" sz="26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Helvetica Neue"/>
              <a:buNone/>
              <a:defRPr b="1" sz="2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Helvetica Neue"/>
              <a:buNone/>
              <a:defRPr b="1" sz="2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Helvetica Neue"/>
              <a:buNone/>
              <a:defRPr b="1" sz="2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Helvetica Neue"/>
              <a:buNone/>
              <a:defRPr b="1" sz="2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Helvetica Neue"/>
              <a:buNone/>
              <a:defRPr b="1" sz="2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Helvetica Neue"/>
              <a:buNone/>
              <a:defRPr b="1" sz="2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Helvetica Neue"/>
              <a:buNone/>
              <a:defRPr b="1" sz="2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Helvetica Neue"/>
              <a:buNone/>
              <a:defRPr b="1" sz="2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800"/>
              <a:buFont typeface="Helvetica Neue"/>
              <a:buChar char="●"/>
              <a:defRPr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400"/>
              <a:buFont typeface="Helvetica Neue"/>
              <a:buChar char="○"/>
              <a:defRPr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400"/>
              <a:buFont typeface="Helvetica Neue"/>
              <a:buChar char="■"/>
              <a:defRPr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200"/>
              <a:buFont typeface="Helvetica Neue"/>
              <a:buChar char="●"/>
              <a:defRPr sz="12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21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000"/>
              <a:buFont typeface="Helvetica Neue"/>
              <a:buChar char="○"/>
              <a:defRPr sz="10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94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Char char="■"/>
              <a:defRPr sz="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794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Char char="●"/>
              <a:defRPr sz="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94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Char char="○"/>
              <a:defRPr sz="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794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C304A"/>
              </a:buClr>
              <a:buSzPts val="800"/>
              <a:buFont typeface="Helvetica Neue"/>
              <a:buChar char="■"/>
              <a:defRPr sz="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None/>
              <a:defRPr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●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21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Helvetica Neue"/>
              <a:buChar char="○"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94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Helvetica Neue"/>
              <a:buChar char="■"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794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Helvetica Neue"/>
              <a:buChar char="●"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94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Helvetica Neue"/>
              <a:buChar char="○"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794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Font typeface="Helvetica Neue"/>
              <a:buChar char="■"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8" name="Google Shape;17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  <p:sldLayoutId id="2147483695" r:id="rId24"/>
    <p:sldLayoutId id="2147483696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0.png"/><Relationship Id="rId4" Type="http://schemas.openxmlformats.org/officeDocument/2006/relationships/image" Target="../media/image9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1.png"/><Relationship Id="rId4" Type="http://schemas.openxmlformats.org/officeDocument/2006/relationships/image" Target="../media/image7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0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0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0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0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0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1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1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1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1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1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1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20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20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0.png"/><Relationship Id="rId4" Type="http://schemas.openxmlformats.org/officeDocument/2006/relationships/image" Target="../media/image114.png"/><Relationship Id="rId5" Type="http://schemas.openxmlformats.org/officeDocument/2006/relationships/image" Target="../media/image117.png"/><Relationship Id="rId6" Type="http://schemas.openxmlformats.org/officeDocument/2006/relationships/hyperlink" Target="https://github.com/18F/MESC2019-Encapsulation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2"/>
          <p:cNvSpPr txBox="1"/>
          <p:nvPr>
            <p:ph type="ctrTitle"/>
          </p:nvPr>
        </p:nvSpPr>
        <p:spPr>
          <a:xfrm>
            <a:off x="718450" y="525025"/>
            <a:ext cx="8142000" cy="16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Reducing Risk and Building Maintainable Systems with </a:t>
            </a:r>
            <a:r>
              <a:rPr lang="en" sz="4400"/>
              <a:t>Encapsulation</a:t>
            </a:r>
            <a:endParaRPr b="0" sz="4400">
              <a:solidFill>
                <a:srgbClr val="FFFFFF"/>
              </a:solidFill>
            </a:endParaRPr>
          </a:p>
        </p:txBody>
      </p:sp>
      <p:sp>
        <p:nvSpPr>
          <p:cNvPr id="390" name="Google Shape;390;p52"/>
          <p:cNvSpPr txBox="1"/>
          <p:nvPr>
            <p:ph idx="1" type="subTitle"/>
          </p:nvPr>
        </p:nvSpPr>
        <p:spPr>
          <a:xfrm>
            <a:off x="1270450" y="4447366"/>
            <a:ext cx="4389300" cy="33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Ed Mullen  </a:t>
            </a:r>
            <a:r>
              <a:rPr lang="en" sz="1800">
                <a:solidFill>
                  <a:srgbClr val="00CFFF"/>
                </a:solidFill>
              </a:rPr>
              <a:t>|</a:t>
            </a:r>
            <a:r>
              <a:rPr lang="en" sz="1800">
                <a:solidFill>
                  <a:srgbClr val="FFFFFF"/>
                </a:solidFill>
              </a:rPr>
              <a:t>  @edmullen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1"/>
          <p:cNvSpPr txBox="1"/>
          <p:nvPr>
            <p:ph type="ctrTitle"/>
          </p:nvPr>
        </p:nvSpPr>
        <p:spPr>
          <a:xfrm>
            <a:off x="712850" y="792425"/>
            <a:ext cx="3798000" cy="11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Our new report speaks to these issues. </a:t>
            </a:r>
            <a:br>
              <a:rPr lang="en" sz="2400">
                <a:solidFill>
                  <a:srgbClr val="1C304A"/>
                </a:solidFill>
              </a:rPr>
            </a:br>
            <a:endParaRPr sz="2400">
              <a:solidFill>
                <a:srgbClr val="1C304A"/>
              </a:solidFill>
            </a:endParaRPr>
          </a:p>
        </p:txBody>
      </p:sp>
      <p:pic>
        <p:nvPicPr>
          <p:cNvPr id="443" name="Google Shape;44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0000" y="300987"/>
            <a:ext cx="3493501" cy="4541524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2520000" dist="47625">
              <a:srgbClr val="000000">
                <a:alpha val="28000"/>
              </a:srgbClr>
            </a:outerShdw>
          </a:effectLst>
        </p:spPr>
      </p:pic>
      <p:pic>
        <p:nvPicPr>
          <p:cNvPr id="444" name="Google Shape;44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613" y="2486276"/>
            <a:ext cx="1742700" cy="1742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45" name="Google Shape;445;p61"/>
          <p:cNvSpPr txBox="1"/>
          <p:nvPr/>
        </p:nvSpPr>
        <p:spPr>
          <a:xfrm>
            <a:off x="480749" y="4229137"/>
            <a:ext cx="21744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Robin Carnahan</a:t>
            </a:r>
            <a:endParaRPr sz="1600">
              <a:solidFill>
                <a:srgbClr val="1C304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2"/>
          <p:cNvSpPr txBox="1"/>
          <p:nvPr>
            <p:ph type="ctrTitle"/>
          </p:nvPr>
        </p:nvSpPr>
        <p:spPr>
          <a:xfrm>
            <a:off x="712850" y="536200"/>
            <a:ext cx="7766700" cy="11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C304A"/>
                </a:solidFill>
              </a:rPr>
              <a:t>Basic principles of modern software design</a:t>
            </a:r>
            <a:endParaRPr sz="3600">
              <a:solidFill>
                <a:srgbClr val="1C304A"/>
              </a:solidFill>
            </a:endParaRPr>
          </a:p>
        </p:txBody>
      </p:sp>
      <p:sp>
        <p:nvSpPr>
          <p:cNvPr id="451" name="Google Shape;451;p62"/>
          <p:cNvSpPr txBox="1"/>
          <p:nvPr>
            <p:ph type="ctrTitle"/>
          </p:nvPr>
        </p:nvSpPr>
        <p:spPr>
          <a:xfrm>
            <a:off x="712850" y="1897600"/>
            <a:ext cx="8111400" cy="11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400"/>
              <a:buChar char="●"/>
            </a:pPr>
            <a:r>
              <a:rPr b="0" lang="en" sz="2400">
                <a:solidFill>
                  <a:srgbClr val="1C304A"/>
                </a:solidFill>
              </a:rPr>
              <a:t>User-centered design</a:t>
            </a:r>
            <a:endParaRPr b="0" sz="2400">
              <a:solidFill>
                <a:srgbClr val="1C304A"/>
              </a:solidFill>
            </a:endParaRPr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b="0" lang="en" sz="2400"/>
              <a:t>Product ownership</a:t>
            </a:r>
            <a:endParaRPr b="0" sz="2400"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rgbClr val="1C304A"/>
              </a:buClr>
              <a:buSzPts val="2400"/>
              <a:buChar char="●"/>
            </a:pPr>
            <a:r>
              <a:rPr b="0" lang="en" sz="2400">
                <a:solidFill>
                  <a:srgbClr val="1C304A"/>
                </a:solidFill>
              </a:rPr>
              <a:t>Agile software development</a:t>
            </a:r>
            <a:endParaRPr b="0" sz="2400">
              <a:solidFill>
                <a:srgbClr val="1C304A"/>
              </a:solidFill>
            </a:endParaRPr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rgbClr val="1C304A"/>
              </a:buClr>
              <a:buSzPts val="2400"/>
              <a:buChar char="●"/>
            </a:pPr>
            <a:r>
              <a:rPr b="0" lang="en" sz="2400">
                <a:solidFill>
                  <a:srgbClr val="1C304A"/>
                </a:solidFill>
              </a:rPr>
              <a:t>DevOps</a:t>
            </a:r>
            <a:endParaRPr b="0" sz="2400">
              <a:solidFill>
                <a:srgbClr val="1C304A"/>
              </a:solidFill>
            </a:endParaRPr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b="0" lang="en" sz="2400"/>
              <a:t>Modular contracting</a:t>
            </a:r>
            <a:endParaRPr b="0" sz="2400"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rgbClr val="1C304A"/>
              </a:buClr>
              <a:buSzPts val="2400"/>
              <a:buChar char="●"/>
            </a:pPr>
            <a:r>
              <a:rPr b="0" lang="en" sz="2400">
                <a:solidFill>
                  <a:srgbClr val="1C304A"/>
                </a:solidFill>
              </a:rPr>
              <a:t>Building with loosely-coupled part</a:t>
            </a:r>
            <a:r>
              <a:rPr b="0" lang="en" sz="2400">
                <a:solidFill>
                  <a:srgbClr val="1C304A"/>
                </a:solidFill>
              </a:rPr>
              <a:t>s</a:t>
            </a:r>
            <a:endParaRPr b="0" sz="2400">
              <a:solidFill>
                <a:srgbClr val="1C304A"/>
              </a:solidFill>
            </a:endParaRPr>
          </a:p>
          <a:p>
            <a:pPr indent="0" lvl="0" marL="45720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b="0" sz="2400">
              <a:solidFill>
                <a:srgbClr val="1C304A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C304A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3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But how do we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get there?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4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always, </a:t>
            </a:r>
            <a:br>
              <a:rPr lang="en"/>
            </a:br>
            <a:r>
              <a:rPr lang="en"/>
              <a:t>bit by bit.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5"/>
          <p:cNvSpPr txBox="1"/>
          <p:nvPr>
            <p:ph type="ctrTitle"/>
          </p:nvPr>
        </p:nvSpPr>
        <p:spPr>
          <a:xfrm>
            <a:off x="712850" y="536200"/>
            <a:ext cx="7766700" cy="11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C304A"/>
                </a:solidFill>
              </a:rPr>
              <a:t>Basic principles of modern software design</a:t>
            </a:r>
            <a:endParaRPr sz="3600">
              <a:solidFill>
                <a:srgbClr val="1C304A"/>
              </a:solidFill>
            </a:endParaRPr>
          </a:p>
        </p:txBody>
      </p:sp>
      <p:sp>
        <p:nvSpPr>
          <p:cNvPr id="467" name="Google Shape;467;p65"/>
          <p:cNvSpPr txBox="1"/>
          <p:nvPr>
            <p:ph type="ctrTitle"/>
          </p:nvPr>
        </p:nvSpPr>
        <p:spPr>
          <a:xfrm>
            <a:off x="712850" y="1897600"/>
            <a:ext cx="8111400" cy="11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400"/>
              <a:buChar char="●"/>
            </a:pPr>
            <a:r>
              <a:rPr b="0" lang="en" sz="2400">
                <a:solidFill>
                  <a:srgbClr val="1C304A"/>
                </a:solidFill>
              </a:rPr>
              <a:t>User-centered design</a:t>
            </a:r>
            <a:endParaRPr b="0" sz="2400">
              <a:solidFill>
                <a:srgbClr val="1C304A"/>
              </a:solidFill>
            </a:endParaRPr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b="0" lang="en" sz="2400"/>
              <a:t>Product ownership</a:t>
            </a:r>
            <a:endParaRPr b="0" sz="2400"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rgbClr val="1C304A"/>
              </a:buClr>
              <a:buSzPts val="2400"/>
              <a:buChar char="●"/>
            </a:pPr>
            <a:r>
              <a:rPr b="0" lang="en" sz="2400">
                <a:solidFill>
                  <a:srgbClr val="1C304A"/>
                </a:solidFill>
              </a:rPr>
              <a:t>Agile software development</a:t>
            </a:r>
            <a:endParaRPr b="0" sz="2400">
              <a:solidFill>
                <a:srgbClr val="1C304A"/>
              </a:solidFill>
            </a:endParaRPr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rgbClr val="1C304A"/>
              </a:buClr>
              <a:buSzPts val="2400"/>
              <a:buChar char="●"/>
            </a:pPr>
            <a:r>
              <a:rPr b="0" lang="en" sz="2400">
                <a:solidFill>
                  <a:srgbClr val="1C304A"/>
                </a:solidFill>
              </a:rPr>
              <a:t>DevOps</a:t>
            </a:r>
            <a:endParaRPr b="0" sz="2400">
              <a:solidFill>
                <a:srgbClr val="1C304A"/>
              </a:solidFill>
            </a:endParaRPr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b="0" lang="en" sz="2400"/>
              <a:t>Modular contracting</a:t>
            </a:r>
            <a:endParaRPr b="0" sz="2400"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rgbClr val="1C304A"/>
              </a:buClr>
              <a:buSzPts val="2400"/>
              <a:buChar char="●"/>
            </a:pPr>
            <a:r>
              <a:rPr b="0" lang="en" sz="2400">
                <a:solidFill>
                  <a:srgbClr val="1C304A"/>
                </a:solidFill>
              </a:rPr>
              <a:t>Building with loosely-coupled parts</a:t>
            </a:r>
            <a:endParaRPr b="0" sz="2400">
              <a:solidFill>
                <a:srgbClr val="1C304A"/>
              </a:solidFill>
            </a:endParaRPr>
          </a:p>
          <a:p>
            <a:pPr indent="0" lvl="0" marL="45720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b="0" sz="2400">
              <a:solidFill>
                <a:srgbClr val="1C304A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6"/>
          <p:cNvSpPr txBox="1"/>
          <p:nvPr>
            <p:ph type="ctrTitle"/>
          </p:nvPr>
        </p:nvSpPr>
        <p:spPr>
          <a:xfrm>
            <a:off x="712850" y="536200"/>
            <a:ext cx="7766700" cy="11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C304A"/>
                </a:solidFill>
              </a:rPr>
              <a:t>Basic principles of modern</a:t>
            </a:r>
            <a:r>
              <a:rPr lang="en" sz="3600">
                <a:solidFill>
                  <a:srgbClr val="1C304A"/>
                </a:solidFill>
              </a:rPr>
              <a:t> software design</a:t>
            </a:r>
            <a:endParaRPr sz="3600">
              <a:solidFill>
                <a:srgbClr val="1C304A"/>
              </a:solidFill>
            </a:endParaRPr>
          </a:p>
        </p:txBody>
      </p:sp>
      <p:sp>
        <p:nvSpPr>
          <p:cNvPr id="473" name="Google Shape;473;p66"/>
          <p:cNvSpPr txBox="1"/>
          <p:nvPr>
            <p:ph type="ctrTitle"/>
          </p:nvPr>
        </p:nvSpPr>
        <p:spPr>
          <a:xfrm>
            <a:off x="712850" y="1897600"/>
            <a:ext cx="8111400" cy="11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b="0" lang="en" sz="2400">
                <a:solidFill>
                  <a:srgbClr val="B7B7B7"/>
                </a:solidFill>
              </a:rPr>
              <a:t>User-centered design</a:t>
            </a:r>
            <a:endParaRPr b="0" sz="2400">
              <a:solidFill>
                <a:srgbClr val="B7B7B7"/>
              </a:solidFill>
            </a:endParaRPr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b="0" lang="en" sz="2400">
                <a:solidFill>
                  <a:srgbClr val="B7B7B7"/>
                </a:solidFill>
              </a:rPr>
              <a:t>Product ownership</a:t>
            </a:r>
            <a:endParaRPr b="0" sz="2400">
              <a:solidFill>
                <a:srgbClr val="B7B7B7"/>
              </a:solidFill>
            </a:endParaRPr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b="0" lang="en" sz="2400">
                <a:solidFill>
                  <a:srgbClr val="B7B7B7"/>
                </a:solidFill>
              </a:rPr>
              <a:t>Agile software development</a:t>
            </a:r>
            <a:endParaRPr b="0" sz="2400">
              <a:solidFill>
                <a:srgbClr val="B7B7B7"/>
              </a:solidFill>
            </a:endParaRPr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b="0" lang="en" sz="2400">
                <a:solidFill>
                  <a:srgbClr val="B7B7B7"/>
                </a:solidFill>
              </a:rPr>
              <a:t>DevOps</a:t>
            </a:r>
            <a:endParaRPr b="0" sz="2400">
              <a:solidFill>
                <a:srgbClr val="B7B7B7"/>
              </a:solidFill>
            </a:endParaRPr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b="0" lang="en" sz="2400">
                <a:solidFill>
                  <a:srgbClr val="B7B7B7"/>
                </a:solidFill>
              </a:rPr>
              <a:t>Modular contracting</a:t>
            </a:r>
            <a:endParaRPr b="0" sz="2400">
              <a:solidFill>
                <a:srgbClr val="B7B7B7"/>
              </a:solidFill>
            </a:endParaRPr>
          </a:p>
          <a:p>
            <a:pPr indent="-381000" lvl="0" marL="457200" rtl="0" algn="l">
              <a:spcBef>
                <a:spcPts val="500"/>
              </a:spcBef>
              <a:spcAft>
                <a:spcPts val="500"/>
              </a:spcAft>
              <a:buSzPts val="2400"/>
              <a:buChar char="●"/>
            </a:pPr>
            <a:r>
              <a:rPr lang="en" sz="2400"/>
              <a:t>Building with loosely-coupled parts</a:t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C304A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7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We just have to rebuild the whole thing, right?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8"/>
          <p:cNvSpPr txBox="1"/>
          <p:nvPr>
            <p:ph type="ctrTitle"/>
          </p:nvPr>
        </p:nvSpPr>
        <p:spPr>
          <a:xfrm>
            <a:off x="712850" y="536200"/>
            <a:ext cx="84312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😬</a:t>
            </a:r>
            <a:r>
              <a:rPr lang="en"/>
              <a:t> </a:t>
            </a:r>
            <a:br>
              <a:rPr lang="en"/>
            </a:br>
            <a:r>
              <a:rPr lang="en"/>
              <a:t>Hold on now, please don’t do that!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9"/>
          <p:cNvSpPr txBox="1"/>
          <p:nvPr>
            <p:ph type="ctrTitle"/>
          </p:nvPr>
        </p:nvSpPr>
        <p:spPr>
          <a:xfrm>
            <a:off x="712850" y="536200"/>
            <a:ext cx="7766700" cy="39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304A"/>
                </a:solidFill>
              </a:rPr>
              <a:t>13% </a:t>
            </a:r>
            <a:br>
              <a:rPr lang="en" sz="3600">
                <a:solidFill>
                  <a:srgbClr val="1C304A"/>
                </a:solidFill>
              </a:rPr>
            </a:br>
            <a:r>
              <a:rPr lang="en" sz="3600">
                <a:solidFill>
                  <a:srgbClr val="1C304A"/>
                </a:solidFill>
              </a:rPr>
              <a:t>of major government software projects succeed.</a:t>
            </a:r>
            <a:endParaRPr sz="3600">
              <a:solidFill>
                <a:srgbClr val="1C304A"/>
              </a:solidFill>
            </a:endParaRPr>
          </a:p>
        </p:txBody>
      </p:sp>
      <p:sp>
        <p:nvSpPr>
          <p:cNvPr id="489" name="Google Shape;489;p69"/>
          <p:cNvSpPr txBox="1"/>
          <p:nvPr>
            <p:ph type="ctrTitle"/>
          </p:nvPr>
        </p:nvSpPr>
        <p:spPr>
          <a:xfrm>
            <a:off x="712850" y="2749925"/>
            <a:ext cx="7766700" cy="17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46B99"/>
                </a:solidFill>
              </a:rPr>
              <a:t>The Standish Group</a:t>
            </a:r>
            <a:endParaRPr sz="1800">
              <a:solidFill>
                <a:srgbClr val="046B99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0"/>
          <p:cNvSpPr txBox="1"/>
          <p:nvPr>
            <p:ph type="ctrTitle"/>
          </p:nvPr>
        </p:nvSpPr>
        <p:spPr>
          <a:xfrm>
            <a:off x="712850" y="536200"/>
            <a:ext cx="7996800" cy="40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Strangler </a:t>
            </a:r>
            <a:r>
              <a:rPr lang="en"/>
              <a:t>(</a:t>
            </a:r>
            <a:r>
              <a:rPr lang="en"/>
              <a:t>fig</a:t>
            </a:r>
            <a:r>
              <a:rPr lang="en"/>
              <a:t>)</a:t>
            </a:r>
            <a:r>
              <a:rPr lang="en"/>
              <a:t> pattern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000"/>
              <a:t> </a:t>
            </a:r>
            <a:r>
              <a:rPr i="1" lang="en" sz="3000"/>
              <a:t>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Encapsulation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/>
              <a:t> or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Encasement strategy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3"/>
          <p:cNvSpPr txBox="1"/>
          <p:nvPr>
            <p:ph idx="4294967295" type="ctrTitle"/>
          </p:nvPr>
        </p:nvSpPr>
        <p:spPr>
          <a:xfrm>
            <a:off x="-6727500" y="668700"/>
            <a:ext cx="3807900" cy="38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CFFF"/>
                </a:solidFill>
              </a:rPr>
              <a:t>We’re government</a:t>
            </a:r>
            <a:r>
              <a:rPr b="1" lang="en" sz="3000">
                <a:solidFill>
                  <a:srgbClr val="FFFFFF"/>
                </a:solidFill>
              </a:rPr>
              <a:t> employees</a:t>
            </a:r>
            <a:r>
              <a:rPr b="1" lang="en" sz="3000">
                <a:solidFill>
                  <a:srgbClr val="00CFFF"/>
                </a:solidFill>
              </a:rPr>
              <a:t> that can help you build, buy, and share the best </a:t>
            </a:r>
            <a:r>
              <a:rPr b="1" lang="en" sz="3000">
                <a:solidFill>
                  <a:srgbClr val="FFFFFF"/>
                </a:solidFill>
              </a:rPr>
              <a:t>digital government</a:t>
            </a:r>
            <a:r>
              <a:rPr b="1" lang="en" sz="3000">
                <a:solidFill>
                  <a:srgbClr val="00CFFF"/>
                </a:solidFill>
              </a:rPr>
              <a:t> services available.</a:t>
            </a:r>
            <a:endParaRPr b="1" sz="3000">
              <a:solidFill>
                <a:srgbClr val="00CFFF"/>
              </a:solidFill>
            </a:endParaRPr>
          </a:p>
        </p:txBody>
      </p:sp>
      <p:pic>
        <p:nvPicPr>
          <p:cNvPr id="396" name="Google Shape;396;p53"/>
          <p:cNvPicPr preferRelativeResize="0"/>
          <p:nvPr/>
        </p:nvPicPr>
        <p:blipFill rotWithShape="1">
          <a:blip r:embed="rId3">
            <a:alphaModFix/>
          </a:blip>
          <a:srcRect b="12187" l="21785" r="26821" t="9736"/>
          <a:stretch/>
        </p:blipFill>
        <p:spPr>
          <a:xfrm>
            <a:off x="4572000" y="-25475"/>
            <a:ext cx="4571999" cy="5194449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3"/>
          <p:cNvSpPr txBox="1"/>
          <p:nvPr>
            <p:ph idx="4294967295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1C304A"/>
                </a:solidFill>
              </a:rPr>
              <a:t>‹#›</a:t>
            </a:fld>
            <a:endParaRPr sz="1300">
              <a:solidFill>
                <a:srgbClr val="1C304A"/>
              </a:solidFill>
            </a:endParaRPr>
          </a:p>
        </p:txBody>
      </p:sp>
      <p:pic>
        <p:nvPicPr>
          <p:cNvPr id="398" name="Google Shape;39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697" y="3164441"/>
            <a:ext cx="717025" cy="717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3"/>
          <p:cNvSpPr txBox="1"/>
          <p:nvPr/>
        </p:nvSpPr>
        <p:spPr>
          <a:xfrm>
            <a:off x="591397" y="860049"/>
            <a:ext cx="3716700" cy="3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Hi.</a:t>
            </a:r>
            <a:endParaRPr b="1" sz="7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" sz="3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3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</a:t>
            </a:r>
            <a:r>
              <a:rPr lang="en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 Mullen</a:t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18F Strategist</a:t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0" name="Google Shape;400;p53"/>
          <p:cNvSpPr/>
          <p:nvPr/>
        </p:nvSpPr>
        <p:spPr>
          <a:xfrm rot="-1884282">
            <a:off x="7636035" y="262726"/>
            <a:ext cx="655178" cy="402450"/>
          </a:xfrm>
          <a:prstGeom prst="rightArrow">
            <a:avLst>
              <a:gd fmla="val 40080" name="adj1"/>
              <a:gd fmla="val 69762" name="adj2"/>
            </a:avLst>
          </a:prstGeom>
          <a:solidFill>
            <a:srgbClr val="00CFF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C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1"/>
          <p:cNvSpPr txBox="1"/>
          <p:nvPr>
            <p:ph type="ctrTitle"/>
          </p:nvPr>
        </p:nvSpPr>
        <p:spPr>
          <a:xfrm>
            <a:off x="712850" y="536200"/>
            <a:ext cx="3747000" cy="402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C304A"/>
                </a:solidFill>
              </a:rPr>
              <a:t>Strangler (fig) pattern</a:t>
            </a:r>
            <a:endParaRPr sz="3600">
              <a:solidFill>
                <a:srgbClr val="1C304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rgbClr val="1C304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1C304A"/>
                </a:solidFill>
              </a:rPr>
              <a:t>Martin Fowler</a:t>
            </a:r>
            <a:endParaRPr i="1" sz="2400">
              <a:solidFill>
                <a:srgbClr val="1C304A"/>
              </a:solidFill>
            </a:endParaRPr>
          </a:p>
        </p:txBody>
      </p:sp>
      <p:pic>
        <p:nvPicPr>
          <p:cNvPr id="500" name="Google Shape;500;p71"/>
          <p:cNvPicPr preferRelativeResize="0"/>
          <p:nvPr/>
        </p:nvPicPr>
        <p:blipFill rotWithShape="1">
          <a:blip r:embed="rId3">
            <a:alphaModFix/>
          </a:blip>
          <a:srcRect b="0" l="0" r="8307" t="31176"/>
          <a:stretch/>
        </p:blipFill>
        <p:spPr>
          <a:xfrm>
            <a:off x="4572000" y="0"/>
            <a:ext cx="4572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2"/>
          <p:cNvSpPr txBox="1"/>
          <p:nvPr>
            <p:ph type="ctrTitle"/>
          </p:nvPr>
        </p:nvSpPr>
        <p:spPr>
          <a:xfrm>
            <a:off x="712850" y="536200"/>
            <a:ext cx="3747000" cy="407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C304A"/>
                </a:solidFill>
              </a:rPr>
              <a:t>Encapsulation</a:t>
            </a:r>
            <a:endParaRPr i="1" sz="3600">
              <a:solidFill>
                <a:srgbClr val="1C304A"/>
              </a:solidFill>
            </a:endParaRPr>
          </a:p>
        </p:txBody>
      </p:sp>
      <p:pic>
        <p:nvPicPr>
          <p:cNvPr id="506" name="Google Shape;506;p72"/>
          <p:cNvPicPr preferRelativeResize="0"/>
          <p:nvPr/>
        </p:nvPicPr>
        <p:blipFill rotWithShape="1">
          <a:blip r:embed="rId3">
            <a:alphaModFix/>
          </a:blip>
          <a:srcRect b="1308" l="22395" r="21826" t="4574"/>
          <a:stretch/>
        </p:blipFill>
        <p:spPr>
          <a:xfrm>
            <a:off x="4572000" y="0"/>
            <a:ext cx="4572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3"/>
          <p:cNvSpPr txBox="1"/>
          <p:nvPr>
            <p:ph type="ctrTitle"/>
          </p:nvPr>
        </p:nvSpPr>
        <p:spPr>
          <a:xfrm>
            <a:off x="712850" y="536200"/>
            <a:ext cx="3747000" cy="402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C304A"/>
                </a:solidFill>
              </a:rPr>
              <a:t>Encasement strategy</a:t>
            </a:r>
            <a:endParaRPr i="1" sz="3600">
              <a:solidFill>
                <a:srgbClr val="1C304A"/>
              </a:solidFill>
            </a:endParaRPr>
          </a:p>
        </p:txBody>
      </p:sp>
      <p:pic>
        <p:nvPicPr>
          <p:cNvPr id="512" name="Google Shape;512;p73"/>
          <p:cNvPicPr preferRelativeResize="0"/>
          <p:nvPr/>
        </p:nvPicPr>
        <p:blipFill rotWithShape="1">
          <a:blip r:embed="rId3">
            <a:alphaModFix/>
          </a:blip>
          <a:srcRect b="17651" l="33742" r="33746" t="2907"/>
          <a:stretch/>
        </p:blipFill>
        <p:spPr>
          <a:xfrm>
            <a:off x="4459850" y="-23425"/>
            <a:ext cx="4684151" cy="51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4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basic idea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0"/>
            <a:ext cx="9144000" cy="5143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" y="0"/>
            <a:ext cx="9144000" cy="5143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" y="0"/>
            <a:ext cx="9144000" cy="5143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" y="0"/>
            <a:ext cx="9144000" cy="5143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" y="0"/>
            <a:ext cx="9144000" cy="5143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" y="0"/>
            <a:ext cx="9144000" cy="5143484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80"/>
          <p:cNvSpPr/>
          <p:nvPr/>
        </p:nvSpPr>
        <p:spPr>
          <a:xfrm>
            <a:off x="2933225" y="531875"/>
            <a:ext cx="3225300" cy="63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4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 to help people get the benefits they deserve.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" y="0"/>
            <a:ext cx="9144000" cy="5143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" y="0"/>
            <a:ext cx="9144000" cy="5143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83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Looking a bit deeper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60.png" id="568" name="Google Shape;568;p84"/>
          <p:cNvPicPr preferRelativeResize="0"/>
          <p:nvPr/>
        </p:nvPicPr>
        <p:blipFill rotWithShape="1">
          <a:blip r:embed="rId3">
            <a:alphaModFix/>
          </a:blip>
          <a:srcRect b="0" l="0" r="32523" t="0"/>
          <a:stretch/>
        </p:blipFill>
        <p:spPr>
          <a:xfrm>
            <a:off x="0" y="0"/>
            <a:ext cx="6170050" cy="514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71.png" id="573" name="Google Shape;573;p85"/>
          <p:cNvPicPr preferRelativeResize="0"/>
          <p:nvPr/>
        </p:nvPicPr>
        <p:blipFill rotWithShape="1">
          <a:blip r:embed="rId3">
            <a:alphaModFix/>
          </a:blip>
          <a:srcRect b="0" l="0" r="31553" t="0"/>
          <a:stretch/>
        </p:blipFill>
        <p:spPr>
          <a:xfrm>
            <a:off x="0" y="0"/>
            <a:ext cx="6258749" cy="514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86"/>
          <p:cNvPicPr preferRelativeResize="0"/>
          <p:nvPr/>
        </p:nvPicPr>
        <p:blipFill rotWithShape="1">
          <a:blip r:embed="rId3">
            <a:alphaModFix/>
          </a:blip>
          <a:srcRect b="0" l="0" r="31553" t="0"/>
          <a:stretch/>
        </p:blipFill>
        <p:spPr>
          <a:xfrm>
            <a:off x="0" y="0"/>
            <a:ext cx="6258749" cy="514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89"/>
          <p:cNvPicPr preferRelativeResize="0"/>
          <p:nvPr/>
        </p:nvPicPr>
        <p:blipFill rotWithShape="1">
          <a:blip r:embed="rId3">
            <a:alphaModFix/>
          </a:blip>
          <a:srcRect b="0" l="66774" r="9" t="0"/>
          <a:stretch/>
        </p:blipFill>
        <p:spPr>
          <a:xfrm>
            <a:off x="2964875" y="0"/>
            <a:ext cx="303727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90"/>
          <p:cNvSpPr txBox="1"/>
          <p:nvPr>
            <p:ph type="ctrTitle"/>
          </p:nvPr>
        </p:nvSpPr>
        <p:spPr>
          <a:xfrm>
            <a:off x="712850" y="536200"/>
            <a:ext cx="7766700" cy="11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C304A"/>
                </a:solidFill>
              </a:rPr>
              <a:t>At first, focus on learning and don’t bite off too much</a:t>
            </a:r>
            <a:endParaRPr sz="3600">
              <a:solidFill>
                <a:srgbClr val="1C304A"/>
              </a:solidFill>
            </a:endParaRPr>
          </a:p>
        </p:txBody>
      </p:sp>
      <p:sp>
        <p:nvSpPr>
          <p:cNvPr id="599" name="Google Shape;599;p90"/>
          <p:cNvSpPr txBox="1"/>
          <p:nvPr>
            <p:ph type="ctrTitle"/>
          </p:nvPr>
        </p:nvSpPr>
        <p:spPr>
          <a:xfrm>
            <a:off x="712850" y="1897600"/>
            <a:ext cx="8111400" cy="11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400"/>
              <a:buChar char="●"/>
            </a:pPr>
            <a:r>
              <a:rPr b="0" lang="en" sz="2400">
                <a:solidFill>
                  <a:srgbClr val="1C304A"/>
                </a:solidFill>
              </a:rPr>
              <a:t>Prioritize meaningful new pieces that aren’t </a:t>
            </a:r>
            <a:r>
              <a:rPr b="0" i="1" lang="en" sz="2400">
                <a:solidFill>
                  <a:srgbClr val="1C304A"/>
                </a:solidFill>
              </a:rPr>
              <a:t>too</a:t>
            </a:r>
            <a:r>
              <a:rPr b="0" lang="en" sz="2400">
                <a:solidFill>
                  <a:srgbClr val="1C304A"/>
                </a:solidFill>
              </a:rPr>
              <a:t> hard</a:t>
            </a:r>
            <a:endParaRPr b="0" sz="2400">
              <a:solidFill>
                <a:srgbClr val="1C304A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1C304A"/>
              </a:buClr>
              <a:buSzPts val="2400"/>
              <a:buChar char="●"/>
            </a:pPr>
            <a:r>
              <a:rPr b="0" lang="en" sz="2400">
                <a:solidFill>
                  <a:srgbClr val="1C304A"/>
                </a:solidFill>
              </a:rPr>
              <a:t>Build confidence in developing new APIs and building this way</a:t>
            </a:r>
            <a:endParaRPr b="0" sz="2400">
              <a:solidFill>
                <a:srgbClr val="1C304A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1C304A"/>
              </a:buClr>
              <a:buSzPts val="2400"/>
              <a:buChar char="●"/>
            </a:pPr>
            <a:r>
              <a:rPr b="0" lang="en" sz="2400">
                <a:solidFill>
                  <a:srgbClr val="1C304A"/>
                </a:solidFill>
              </a:rPr>
              <a:t>Stick with read-only functionality until you’re comfortable</a:t>
            </a:r>
            <a:endParaRPr b="0" sz="2400">
              <a:solidFill>
                <a:srgbClr val="1C304A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5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rely on technical systems to do this.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60.png" id="604" name="Google Shape;604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92"/>
          <p:cNvSpPr/>
          <p:nvPr/>
        </p:nvSpPr>
        <p:spPr>
          <a:xfrm>
            <a:off x="6233400" y="2585950"/>
            <a:ext cx="2910600" cy="2557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61.png" id="615" name="Google Shape;615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6" name="Google Shape;616;p93"/>
          <p:cNvCxnSpPr/>
          <p:nvPr/>
        </p:nvCxnSpPr>
        <p:spPr>
          <a:xfrm flipH="1">
            <a:off x="3605100" y="631375"/>
            <a:ext cx="2948100" cy="39993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62.png" id="621" name="Google Shape;621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2" name="Google Shape;622;p94"/>
          <p:cNvCxnSpPr/>
          <p:nvPr/>
        </p:nvCxnSpPr>
        <p:spPr>
          <a:xfrm flipH="1">
            <a:off x="3543000" y="631375"/>
            <a:ext cx="3010200" cy="31758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95"/>
          <p:cNvSpPr/>
          <p:nvPr/>
        </p:nvSpPr>
        <p:spPr>
          <a:xfrm>
            <a:off x="6233400" y="2585950"/>
            <a:ext cx="2910600" cy="2557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8" name="Google Shape;628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63.png" id="633" name="Google Shape;633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4" name="Google Shape;634;p96"/>
          <p:cNvCxnSpPr/>
          <p:nvPr/>
        </p:nvCxnSpPr>
        <p:spPr>
          <a:xfrm flipH="1">
            <a:off x="3682800" y="631375"/>
            <a:ext cx="2870400" cy="31290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64.png" id="639" name="Google Shape;639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0" name="Google Shape;640;p97"/>
          <p:cNvCxnSpPr/>
          <p:nvPr/>
        </p:nvCxnSpPr>
        <p:spPr>
          <a:xfrm flipH="1">
            <a:off x="3509700" y="631375"/>
            <a:ext cx="3043500" cy="21825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65.png" id="645" name="Google Shape;645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6" name="Google Shape;646;p98"/>
          <p:cNvCxnSpPr/>
          <p:nvPr/>
        </p:nvCxnSpPr>
        <p:spPr>
          <a:xfrm rot="10800000">
            <a:off x="2035500" y="631375"/>
            <a:ext cx="4517700" cy="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66.png" id="651" name="Google Shape;651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2" name="Google Shape;652;p99"/>
          <p:cNvCxnSpPr/>
          <p:nvPr/>
        </p:nvCxnSpPr>
        <p:spPr>
          <a:xfrm flipH="1">
            <a:off x="4677300" y="631375"/>
            <a:ext cx="1875900" cy="39993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67.png" id="657" name="Google Shape;657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8" name="Google Shape;658;p100"/>
          <p:cNvCxnSpPr/>
          <p:nvPr/>
        </p:nvCxnSpPr>
        <p:spPr>
          <a:xfrm flipH="1">
            <a:off x="2626200" y="631375"/>
            <a:ext cx="3927000" cy="23367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6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 these systems to work well.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69.png" id="663" name="Google Shape;663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4" name="Google Shape;664;p101"/>
          <p:cNvCxnSpPr/>
          <p:nvPr/>
        </p:nvCxnSpPr>
        <p:spPr>
          <a:xfrm flipH="1">
            <a:off x="4661700" y="631375"/>
            <a:ext cx="1891500" cy="14820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70.png" id="669" name="Google Shape;669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0" name="Google Shape;670;p102"/>
          <p:cNvCxnSpPr/>
          <p:nvPr/>
        </p:nvCxnSpPr>
        <p:spPr>
          <a:xfrm flipH="1">
            <a:off x="4661700" y="631375"/>
            <a:ext cx="1891500" cy="6585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74.png" id="675" name="Google Shape;675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04"/>
          <p:cNvSpPr txBox="1"/>
          <p:nvPr>
            <p:ph type="ctrTitle"/>
          </p:nvPr>
        </p:nvSpPr>
        <p:spPr>
          <a:xfrm>
            <a:off x="712850" y="536200"/>
            <a:ext cx="7766700" cy="11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C304A"/>
                </a:solidFill>
              </a:rPr>
              <a:t>But won’t this lead to a disjointed experience during the transition?</a:t>
            </a:r>
            <a:endParaRPr sz="3600">
              <a:solidFill>
                <a:srgbClr val="1C304A"/>
              </a:solidFill>
            </a:endParaRPr>
          </a:p>
        </p:txBody>
      </p:sp>
      <p:sp>
        <p:nvSpPr>
          <p:cNvPr id="681" name="Google Shape;681;p104"/>
          <p:cNvSpPr txBox="1"/>
          <p:nvPr>
            <p:ph type="ctrTitle"/>
          </p:nvPr>
        </p:nvSpPr>
        <p:spPr>
          <a:xfrm>
            <a:off x="712850" y="1897600"/>
            <a:ext cx="8111400" cy="11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1000"/>
              </a:spcAft>
              <a:buClr>
                <a:srgbClr val="1C304A"/>
              </a:buClr>
              <a:buSzPts val="2400"/>
              <a:buChar char="●"/>
            </a:pPr>
            <a:r>
              <a:rPr b="0" lang="en" sz="2400">
                <a:solidFill>
                  <a:srgbClr val="1C304A"/>
                </a:solidFill>
              </a:rPr>
              <a:t>Yup.</a:t>
            </a:r>
            <a:endParaRPr b="0" sz="2400">
              <a:solidFill>
                <a:srgbClr val="1C304A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81.png" id="686" name="Google Shape;686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83.png" id="691" name="Google Shape;691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84.png" id="696" name="Google Shape;696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08"/>
          <p:cNvSpPr txBox="1"/>
          <p:nvPr>
            <p:ph type="ctrTitle"/>
          </p:nvPr>
        </p:nvSpPr>
        <p:spPr>
          <a:xfrm>
            <a:off x="712850" y="536201"/>
            <a:ext cx="7766700" cy="40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C304A"/>
                </a:solidFill>
              </a:rPr>
              <a:t>This will look different if your legacy system is a mainframe </a:t>
            </a:r>
            <a:r>
              <a:rPr lang="en" sz="3600">
                <a:solidFill>
                  <a:srgbClr val="1C304A"/>
                </a:solidFill>
              </a:rPr>
              <a:t>green screen or </a:t>
            </a:r>
            <a:r>
              <a:rPr lang="en" sz="3600"/>
              <a:t>desktop</a:t>
            </a:r>
            <a:r>
              <a:rPr lang="en" sz="3600">
                <a:solidFill>
                  <a:srgbClr val="1C304A"/>
                </a:solidFill>
              </a:rPr>
              <a:t> application</a:t>
            </a:r>
            <a:r>
              <a:rPr lang="en" sz="3600">
                <a:solidFill>
                  <a:srgbClr val="1C304A"/>
                </a:solidFill>
              </a:rPr>
              <a:t>.</a:t>
            </a:r>
            <a:endParaRPr sz="3600">
              <a:solidFill>
                <a:srgbClr val="1C304A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C304A"/>
        </a:solidFill>
      </p:bgPr>
    </p:bg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09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What are some of the implications?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10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Optimized for change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7"/>
          <p:cNvSpPr txBox="1"/>
          <p:nvPr>
            <p:ph type="ctrTitle"/>
          </p:nvPr>
        </p:nvSpPr>
        <p:spPr>
          <a:xfrm>
            <a:off x="712850" y="536200"/>
            <a:ext cx="79527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none of these systems are perfect.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11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 value faster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12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Reduced risk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13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</a:t>
            </a:r>
            <a:r>
              <a:rPr lang="en"/>
              <a:t> vendor dependency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14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Become open to unanticipated uses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5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the APIs of others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525" y="982875"/>
            <a:ext cx="6410776" cy="1525325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116"/>
          <p:cNvSpPr txBox="1"/>
          <p:nvPr>
            <p:ph type="ctrTitle"/>
          </p:nvPr>
        </p:nvSpPr>
        <p:spPr>
          <a:xfrm>
            <a:off x="712850" y="2974450"/>
            <a:ext cx="7649100" cy="11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0" lang="en" sz="2400">
                <a:solidFill>
                  <a:srgbClr val="1C304A"/>
                </a:solidFill>
              </a:rPr>
              <a:t>Exploring the idea of sharing eligibility criteria across multiple states via APIs to reduce the work states need to build in their own systems. </a:t>
            </a:r>
            <a:endParaRPr b="0" sz="2400">
              <a:solidFill>
                <a:srgbClr val="1C304A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C304A"/>
        </a:solidFill>
      </p:bgPr>
    </p:bg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17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Modernizing these systems is hard.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Google Shape;752;p118"/>
          <p:cNvPicPr preferRelativeResize="0"/>
          <p:nvPr/>
        </p:nvPicPr>
        <p:blipFill rotWithShape="1">
          <a:blip r:embed="rId3">
            <a:alphaModFix/>
          </a:blip>
          <a:srcRect b="13450" l="1267" r="1257" t="13450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oogle Shape;757;p119"/>
          <p:cNvPicPr preferRelativeResize="0"/>
          <p:nvPr/>
        </p:nvPicPr>
        <p:blipFill rotWithShape="1">
          <a:blip r:embed="rId3">
            <a:alphaModFix/>
          </a:blip>
          <a:srcRect b="24677" l="35411" r="8662" t="33383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119"/>
          <p:cNvSpPr/>
          <p:nvPr/>
        </p:nvSpPr>
        <p:spPr>
          <a:xfrm>
            <a:off x="9856600" y="-715975"/>
            <a:ext cx="10436900" cy="6056975"/>
          </a:xfrm>
          <a:custGeom>
            <a:rect b="b" l="l" r="r" t="t"/>
            <a:pathLst>
              <a:path extrusionOk="0" h="242279" w="417476">
                <a:moveTo>
                  <a:pt x="26982" y="125168"/>
                </a:moveTo>
                <a:lnTo>
                  <a:pt x="134162" y="111677"/>
                </a:lnTo>
                <a:lnTo>
                  <a:pt x="131914" y="239656"/>
                </a:lnTo>
                <a:lnTo>
                  <a:pt x="147841" y="242279"/>
                </a:lnTo>
                <a:lnTo>
                  <a:pt x="166391" y="240218"/>
                </a:lnTo>
                <a:lnTo>
                  <a:pt x="169389" y="116924"/>
                </a:lnTo>
                <a:lnTo>
                  <a:pt x="304795" y="143625"/>
                </a:lnTo>
                <a:lnTo>
                  <a:pt x="304109" y="237351"/>
                </a:lnTo>
                <a:lnTo>
                  <a:pt x="322476" y="236470"/>
                </a:lnTo>
                <a:lnTo>
                  <a:pt x="322663" y="136411"/>
                </a:lnTo>
                <a:lnTo>
                  <a:pt x="397989" y="131164"/>
                </a:lnTo>
                <a:lnTo>
                  <a:pt x="417476" y="2999"/>
                </a:lnTo>
                <a:lnTo>
                  <a:pt x="750" y="0"/>
                </a:lnTo>
                <a:lnTo>
                  <a:pt x="0" y="140159"/>
                </a:lnTo>
                <a:close/>
              </a:path>
            </a:pathLst>
          </a:custGeom>
          <a:noFill/>
          <a:ln cap="flat" cmpd="sng" w="38100">
            <a:solidFill>
              <a:srgbClr val="00CF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9" name="Google Shape;759;p119"/>
          <p:cNvSpPr/>
          <p:nvPr/>
        </p:nvSpPr>
        <p:spPr>
          <a:xfrm>
            <a:off x="-91450" y="-194300"/>
            <a:ext cx="9761225" cy="4972050"/>
          </a:xfrm>
          <a:custGeom>
            <a:rect b="b" l="l" r="r" t="t"/>
            <a:pathLst>
              <a:path extrusionOk="0" h="198882" w="390449">
                <a:moveTo>
                  <a:pt x="194768" y="4572"/>
                </a:moveTo>
                <a:lnTo>
                  <a:pt x="0" y="49834"/>
                </a:lnTo>
                <a:lnTo>
                  <a:pt x="458" y="88239"/>
                </a:lnTo>
                <a:lnTo>
                  <a:pt x="110643" y="71780"/>
                </a:lnTo>
                <a:lnTo>
                  <a:pt x="109271" y="197510"/>
                </a:lnTo>
                <a:lnTo>
                  <a:pt x="119787" y="198882"/>
                </a:lnTo>
                <a:lnTo>
                  <a:pt x="140361" y="197510"/>
                </a:lnTo>
                <a:lnTo>
                  <a:pt x="146304" y="78181"/>
                </a:lnTo>
                <a:lnTo>
                  <a:pt x="277978" y="103327"/>
                </a:lnTo>
                <a:lnTo>
                  <a:pt x="277521" y="194081"/>
                </a:lnTo>
                <a:lnTo>
                  <a:pt x="285065" y="195681"/>
                </a:lnTo>
                <a:lnTo>
                  <a:pt x="298323" y="193624"/>
                </a:lnTo>
                <a:lnTo>
                  <a:pt x="299009" y="97840"/>
                </a:lnTo>
                <a:lnTo>
                  <a:pt x="372618" y="91897"/>
                </a:lnTo>
                <a:lnTo>
                  <a:pt x="373076" y="73609"/>
                </a:lnTo>
                <a:lnTo>
                  <a:pt x="267920" y="82296"/>
                </a:lnTo>
                <a:lnTo>
                  <a:pt x="186995" y="63093"/>
                </a:lnTo>
                <a:lnTo>
                  <a:pt x="390449" y="37947"/>
                </a:lnTo>
                <a:lnTo>
                  <a:pt x="380848" y="0"/>
                </a:lnTo>
                <a:close/>
              </a:path>
            </a:pathLst>
          </a:custGeom>
          <a:solidFill>
            <a:srgbClr val="00CFFF">
              <a:alpha val="26260"/>
            </a:srgbClr>
          </a:solidFill>
          <a:ln cap="flat" cmpd="sng" w="38100">
            <a:solidFill>
              <a:srgbClr val="00CFFF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Google Shape;764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1525" y="457950"/>
            <a:ext cx="1905000" cy="2476512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2520000" dist="47625">
              <a:srgbClr val="000000">
                <a:alpha val="28000"/>
              </a:srgbClr>
            </a:outerShdw>
          </a:effectLst>
        </p:spPr>
      </p:pic>
      <p:pic>
        <p:nvPicPr>
          <p:cNvPr id="765" name="Google Shape;765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6950" y="1029438"/>
            <a:ext cx="1905000" cy="1905000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2520000" dist="47625">
              <a:srgbClr val="000000">
                <a:alpha val="28000"/>
              </a:srgbClr>
            </a:outerShdw>
          </a:effectLst>
        </p:spPr>
      </p:pic>
      <p:sp>
        <p:nvSpPr>
          <p:cNvPr id="766" name="Google Shape;766;p120"/>
          <p:cNvSpPr txBox="1"/>
          <p:nvPr/>
        </p:nvSpPr>
        <p:spPr>
          <a:xfrm>
            <a:off x="940750" y="3206550"/>
            <a:ext cx="2311200" cy="13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18F Human Services Portfolio</a:t>
            </a:r>
            <a:endParaRPr sz="1800"/>
          </a:p>
        </p:txBody>
      </p:sp>
      <p:pic>
        <p:nvPicPr>
          <p:cNvPr id="767" name="Google Shape;767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8175" y="1023375"/>
            <a:ext cx="1917125" cy="191715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2880000" dist="47625">
              <a:srgbClr val="000000">
                <a:alpha val="29000"/>
              </a:srgbClr>
            </a:outerShdw>
          </a:effectLst>
        </p:spPr>
      </p:pic>
      <p:sp>
        <p:nvSpPr>
          <p:cNvPr id="768" name="Google Shape;768;p120"/>
          <p:cNvSpPr txBox="1"/>
          <p:nvPr/>
        </p:nvSpPr>
        <p:spPr>
          <a:xfrm>
            <a:off x="3618175" y="3206550"/>
            <a:ext cx="1917000" cy="13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Talk </a:t>
            </a:r>
            <a:br>
              <a:rPr b="1"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me</a:t>
            </a:r>
            <a:endParaRPr sz="1800"/>
          </a:p>
        </p:txBody>
      </p:sp>
      <p:sp>
        <p:nvSpPr>
          <p:cNvPr id="769" name="Google Shape;769;p120"/>
          <p:cNvSpPr txBox="1"/>
          <p:nvPr/>
        </p:nvSpPr>
        <p:spPr>
          <a:xfrm>
            <a:off x="6231525" y="3206550"/>
            <a:ext cx="1917000" cy="13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Talk to </a:t>
            </a:r>
            <a:br>
              <a:rPr b="1"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Robin</a:t>
            </a:r>
            <a:endParaRPr sz="1800"/>
          </a:p>
        </p:txBody>
      </p:sp>
      <p:sp>
        <p:nvSpPr>
          <p:cNvPr id="770" name="Google Shape;770;p120"/>
          <p:cNvSpPr txBox="1"/>
          <p:nvPr/>
        </p:nvSpPr>
        <p:spPr>
          <a:xfrm>
            <a:off x="446750" y="4296600"/>
            <a:ext cx="82107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github.com/18F/MESC2019</a:t>
            </a:r>
            <a:endParaRPr b="1" sz="24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C304A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8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</a:t>
            </a:r>
            <a:r>
              <a:rPr lang="en">
                <a:solidFill>
                  <a:srgbClr val="FFFFFF"/>
                </a:solidFill>
              </a:rPr>
              <a:t>odernizing these systems is hard.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1"/>
          <p:cNvSpPr txBox="1"/>
          <p:nvPr>
            <p:ph type="ctrTitle"/>
          </p:nvPr>
        </p:nvSpPr>
        <p:spPr>
          <a:xfrm>
            <a:off x="712850" y="618075"/>
            <a:ext cx="7649100" cy="11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1C304A"/>
                </a:solidFill>
              </a:rPr>
              <a:t>Thanks to the following colleagues whose ideas I’ve pulled from in this presentation:</a:t>
            </a:r>
            <a:br>
              <a:rPr b="0" lang="en" sz="2400">
                <a:solidFill>
                  <a:srgbClr val="1C304A"/>
                </a:solidFill>
              </a:rPr>
            </a:br>
            <a:endParaRPr b="0" sz="2400">
              <a:solidFill>
                <a:srgbClr val="1C304A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1C304A"/>
              </a:buClr>
              <a:buSzPts val="2400"/>
              <a:buChar char="●"/>
            </a:pPr>
            <a:r>
              <a:rPr b="0" lang="en" sz="2400">
                <a:solidFill>
                  <a:srgbClr val="1C304A"/>
                </a:solidFill>
              </a:rPr>
              <a:t>Steven Reil</a:t>
            </a:r>
            <a:r>
              <a:rPr b="0" lang="en" sz="2400"/>
              <a:t>l</a:t>
            </a:r>
            <a:r>
              <a:rPr b="0" lang="en" sz="2400">
                <a:solidFill>
                  <a:srgbClr val="1C304A"/>
                </a:solidFill>
              </a:rPr>
              <a:t>y</a:t>
            </a:r>
            <a:endParaRPr b="0" sz="2400">
              <a:solidFill>
                <a:srgbClr val="1C304A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1C304A"/>
              </a:buClr>
              <a:buSzPts val="2400"/>
              <a:buChar char="●"/>
            </a:pPr>
            <a:r>
              <a:rPr b="0" lang="en" sz="2400">
                <a:solidFill>
                  <a:srgbClr val="1C304A"/>
                </a:solidFill>
              </a:rPr>
              <a:t>Jeremy Zilar</a:t>
            </a:r>
            <a:endParaRPr b="0" sz="2400">
              <a:solidFill>
                <a:srgbClr val="1C304A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1C304A"/>
              </a:buClr>
              <a:buSzPts val="2400"/>
              <a:buChar char="●"/>
            </a:pPr>
            <a:r>
              <a:rPr b="0" lang="en" sz="2400">
                <a:solidFill>
                  <a:srgbClr val="1C304A"/>
                </a:solidFill>
              </a:rPr>
              <a:t>Uchenna Moka-Solana </a:t>
            </a:r>
            <a:endParaRPr b="0" sz="2400">
              <a:solidFill>
                <a:srgbClr val="1C304A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1C304A"/>
              </a:buClr>
              <a:buSzPts val="2400"/>
              <a:buChar char="●"/>
            </a:pPr>
            <a:r>
              <a:rPr b="0" lang="en" sz="2400">
                <a:solidFill>
                  <a:srgbClr val="1C304A"/>
                </a:solidFill>
              </a:rPr>
              <a:t>Dr. Robert Read</a:t>
            </a:r>
            <a:endParaRPr b="0" sz="2400">
              <a:solidFill>
                <a:srgbClr val="1C304A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9"/>
          <p:cNvSpPr txBox="1"/>
          <p:nvPr>
            <p:ph type="ctrTitle"/>
          </p:nvPr>
        </p:nvSpPr>
        <p:spPr>
          <a:xfrm>
            <a:off x="712850" y="536200"/>
            <a:ext cx="7766700" cy="39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304A"/>
                </a:solidFill>
              </a:rPr>
              <a:t>13% </a:t>
            </a:r>
            <a:br>
              <a:rPr lang="en" sz="3600">
                <a:solidFill>
                  <a:srgbClr val="1C304A"/>
                </a:solidFill>
              </a:rPr>
            </a:br>
            <a:r>
              <a:rPr lang="en" sz="3600">
                <a:solidFill>
                  <a:srgbClr val="1C304A"/>
                </a:solidFill>
              </a:rPr>
              <a:t>of major government software projects succeed.</a:t>
            </a:r>
            <a:endParaRPr sz="3600">
              <a:solidFill>
                <a:srgbClr val="1C304A"/>
              </a:solidFill>
            </a:endParaRPr>
          </a:p>
        </p:txBody>
      </p:sp>
      <p:sp>
        <p:nvSpPr>
          <p:cNvPr id="431" name="Google Shape;431;p59"/>
          <p:cNvSpPr txBox="1"/>
          <p:nvPr>
            <p:ph type="ctrTitle"/>
          </p:nvPr>
        </p:nvSpPr>
        <p:spPr>
          <a:xfrm>
            <a:off x="712850" y="2749925"/>
            <a:ext cx="7766700" cy="17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46B99"/>
                </a:solidFill>
              </a:rPr>
              <a:t>The Standish Group</a:t>
            </a:r>
            <a:endParaRPr sz="1800">
              <a:solidFill>
                <a:srgbClr val="046B99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0"/>
          <p:cNvSpPr txBox="1"/>
          <p:nvPr>
            <p:ph type="ctrTitle"/>
          </p:nvPr>
        </p:nvSpPr>
        <p:spPr>
          <a:xfrm>
            <a:off x="712850" y="536200"/>
            <a:ext cx="7766700" cy="11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304A"/>
                </a:solidFill>
              </a:rPr>
              <a:t>Why?</a:t>
            </a:r>
            <a:r>
              <a:rPr lang="en">
                <a:solidFill>
                  <a:srgbClr val="1C304A"/>
                </a:solidFill>
              </a:rPr>
              <a:t> </a:t>
            </a:r>
            <a:br>
              <a:rPr lang="en" sz="3600">
                <a:solidFill>
                  <a:srgbClr val="1C304A"/>
                </a:solidFill>
              </a:rPr>
            </a:br>
            <a:endParaRPr sz="3600">
              <a:solidFill>
                <a:srgbClr val="1C304A"/>
              </a:solidFill>
            </a:endParaRPr>
          </a:p>
        </p:txBody>
      </p:sp>
      <p:sp>
        <p:nvSpPr>
          <p:cNvPr id="437" name="Google Shape;437;p60"/>
          <p:cNvSpPr txBox="1"/>
          <p:nvPr>
            <p:ph type="ctrTitle"/>
          </p:nvPr>
        </p:nvSpPr>
        <p:spPr>
          <a:xfrm>
            <a:off x="712850" y="1821400"/>
            <a:ext cx="8111400" cy="11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400"/>
              <a:buChar char="●"/>
            </a:pPr>
            <a:r>
              <a:rPr b="0" lang="en" sz="2400">
                <a:solidFill>
                  <a:srgbClr val="1C304A"/>
                </a:solidFill>
              </a:rPr>
              <a:t>Waterfall development methods</a:t>
            </a:r>
            <a:endParaRPr b="0" sz="2400">
              <a:solidFill>
                <a:srgbClr val="1C304A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1C304A"/>
              </a:buClr>
              <a:buSzPts val="2400"/>
              <a:buChar char="●"/>
            </a:pPr>
            <a:r>
              <a:rPr b="0" lang="en" sz="2400">
                <a:solidFill>
                  <a:srgbClr val="1C304A"/>
                </a:solidFill>
              </a:rPr>
              <a:t>Very large projects</a:t>
            </a:r>
            <a:endParaRPr b="0" sz="2400">
              <a:solidFill>
                <a:srgbClr val="1C304A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1C304A"/>
              </a:buClr>
              <a:buSzPts val="2400"/>
              <a:buChar char="●"/>
            </a:pPr>
            <a:r>
              <a:rPr b="0" lang="en" sz="2400">
                <a:solidFill>
                  <a:srgbClr val="1C304A"/>
                </a:solidFill>
              </a:rPr>
              <a:t>Up-front requirements gathering</a:t>
            </a:r>
            <a:endParaRPr b="0" sz="2400">
              <a:solidFill>
                <a:srgbClr val="1C304A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1C304A"/>
              </a:buClr>
              <a:buSzPts val="2400"/>
              <a:buChar char="●"/>
            </a:pPr>
            <a:r>
              <a:rPr b="0" lang="en" sz="2400">
                <a:solidFill>
                  <a:srgbClr val="1C304A"/>
                </a:solidFill>
              </a:rPr>
              <a:t>Diminished technical capacity within government</a:t>
            </a:r>
            <a:endParaRPr b="0" sz="2400">
              <a:solidFill>
                <a:srgbClr val="1C304A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1C304A"/>
              </a:buClr>
              <a:buSzPts val="2400"/>
              <a:buChar char="●"/>
            </a:pPr>
            <a:r>
              <a:rPr b="0" lang="en" sz="2400">
                <a:solidFill>
                  <a:srgbClr val="1C304A"/>
                </a:solidFill>
              </a:rPr>
              <a:t>Long, high-dollar vendor contracts</a:t>
            </a:r>
            <a:endParaRPr b="0" sz="2400">
              <a:solidFill>
                <a:srgbClr val="1C304A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br>
              <a:rPr b="0" lang="en" sz="2400">
                <a:solidFill>
                  <a:srgbClr val="1C304A"/>
                </a:solidFill>
              </a:rPr>
            </a:br>
            <a:endParaRPr b="0" sz="2400">
              <a:solidFill>
                <a:srgbClr val="1C304A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8F Slide Styl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